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3" r:id="rId3"/>
  </p:sldMasterIdLst>
  <p:notesMasterIdLst>
    <p:notesMasterId r:id="rId27"/>
  </p:notesMasterIdLst>
  <p:sldIdLst>
    <p:sldId id="257" r:id="rId4"/>
    <p:sldId id="272" r:id="rId5"/>
    <p:sldId id="278" r:id="rId6"/>
    <p:sldId id="276" r:id="rId7"/>
    <p:sldId id="284" r:id="rId8"/>
    <p:sldId id="279" r:id="rId9"/>
    <p:sldId id="259" r:id="rId10"/>
    <p:sldId id="270" r:id="rId11"/>
    <p:sldId id="280" r:id="rId12"/>
    <p:sldId id="283" r:id="rId13"/>
    <p:sldId id="258" r:id="rId14"/>
    <p:sldId id="287" r:id="rId15"/>
    <p:sldId id="291" r:id="rId16"/>
    <p:sldId id="288" r:id="rId17"/>
    <p:sldId id="289" r:id="rId18"/>
    <p:sldId id="290" r:id="rId19"/>
    <p:sldId id="273" r:id="rId20"/>
    <p:sldId id="266" r:id="rId21"/>
    <p:sldId id="286" r:id="rId22"/>
    <p:sldId id="274" r:id="rId23"/>
    <p:sldId id="271" r:id="rId24"/>
    <p:sldId id="285" r:id="rId25"/>
    <p:sldId id="26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88710" autoAdjust="0"/>
  </p:normalViewPr>
  <p:slideViewPr>
    <p:cSldViewPr>
      <p:cViewPr>
        <p:scale>
          <a:sx n="75" d="100"/>
          <a:sy n="75" d="100"/>
        </p:scale>
        <p:origin x="-1152" y="7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F49AED-2701-4563-8C53-40795C402EBA}" type="datetimeFigureOut">
              <a:rPr lang="en-US" smtClean="0"/>
              <a:pPr/>
              <a:t>11/19/2016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2E7E2-C79F-43C9-B2C6-59CA0DFC87FF}" type="slidenum">
              <a:rPr lang="en-US" smtClean="0"/>
              <a:pPr/>
              <a:t>‹#›</a:t>
            </a:fld>
            <a:endParaRPr lang="en-US"/>
          </a:p>
        </p:txBody>
      </p:sp>
    </p:spTree>
    <p:extLst>
      <p:ext uri="{BB962C8B-B14F-4D97-AF65-F5344CB8AC3E}">
        <p14:creationId xmlns:p14="http://schemas.microsoft.com/office/powerpoint/2010/main" xmlns="" val="3417358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11/19/2016 8:27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xmlns="" val="734838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11/19/2016 8:28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10</a:t>
            </a:fld>
            <a:endParaRPr lang="en-US" dirty="0"/>
          </a:p>
        </p:txBody>
      </p:sp>
    </p:spTree>
    <p:extLst>
      <p:ext uri="{BB962C8B-B14F-4D97-AF65-F5344CB8AC3E}">
        <p14:creationId xmlns:p14="http://schemas.microsoft.com/office/powerpoint/2010/main" xmlns="" val="734838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ja-JP" sz="1200" smtClean="0">
                <a:latin typeface="Arial" pitchFamily="34" charset="0"/>
                <a:ea typeface="Calibri" pitchFamily="34" charset="0"/>
                <a:cs typeface="Times New Roman" pitchFamily="18" charset="0"/>
              </a:rPr>
              <a:t>To assist in developing effective strategies for preventing and managing invasive species and for predicting responses of populations to various control measures (biological or chemical)</a:t>
            </a:r>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11/19/2016 8:28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extLst>
      <p:ext uri="{BB962C8B-B14F-4D97-AF65-F5344CB8AC3E}">
        <p14:creationId xmlns:p14="http://schemas.microsoft.com/office/powerpoint/2010/main" xmlns="" val="1987342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11/19/2016 8:28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extLst>
      <p:ext uri="{BB962C8B-B14F-4D97-AF65-F5344CB8AC3E}">
        <p14:creationId xmlns:p14="http://schemas.microsoft.com/office/powerpoint/2010/main" xmlns="" val="1987342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11/19/2016 8:28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extLst>
      <p:ext uri="{BB962C8B-B14F-4D97-AF65-F5344CB8AC3E}">
        <p14:creationId xmlns:p14="http://schemas.microsoft.com/office/powerpoint/2010/main" xmlns="" val="1987342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11/19/2016 8:28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extLst>
      <p:ext uri="{BB962C8B-B14F-4D97-AF65-F5344CB8AC3E}">
        <p14:creationId xmlns:p14="http://schemas.microsoft.com/office/powerpoint/2010/main" xmlns="" val="1987342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11/19/2016 8:28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extLst>
      <p:ext uri="{BB962C8B-B14F-4D97-AF65-F5344CB8AC3E}">
        <p14:creationId xmlns:p14="http://schemas.microsoft.com/office/powerpoint/2010/main" xmlns="" val="1987342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11/19/2016 8:28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extLst>
      <p:ext uri="{BB962C8B-B14F-4D97-AF65-F5344CB8AC3E}">
        <p14:creationId xmlns:p14="http://schemas.microsoft.com/office/powerpoint/2010/main" xmlns="" val="1987342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11/19/2016 8:28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17</a:t>
            </a:fld>
            <a:endParaRPr lang="en-US" dirty="0"/>
          </a:p>
        </p:txBody>
      </p:sp>
    </p:spTree>
    <p:extLst>
      <p:ext uri="{BB962C8B-B14F-4D97-AF65-F5344CB8AC3E}">
        <p14:creationId xmlns:p14="http://schemas.microsoft.com/office/powerpoint/2010/main" xmlns="" val="734838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ja-JP" sz="1200" smtClean="0">
                <a:latin typeface="Arial" pitchFamily="34" charset="0"/>
                <a:ea typeface="Calibri" pitchFamily="34" charset="0"/>
                <a:cs typeface="Times New Roman" pitchFamily="18" charset="0"/>
              </a:rPr>
              <a:t>To assist in developing effective strategies for preventing and managing invasive species and for predicting responses of populations to various control measures (biological or chemical)</a:t>
            </a:r>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11/19/2016 8:28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extLst>
      <p:ext uri="{BB962C8B-B14F-4D97-AF65-F5344CB8AC3E}">
        <p14:creationId xmlns:p14="http://schemas.microsoft.com/office/powerpoint/2010/main" xmlns="" val="1987342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11/19/2016 8:28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20</a:t>
            </a:fld>
            <a:endParaRPr lang="en-US" dirty="0"/>
          </a:p>
        </p:txBody>
      </p:sp>
    </p:spTree>
    <p:extLst>
      <p:ext uri="{BB962C8B-B14F-4D97-AF65-F5344CB8AC3E}">
        <p14:creationId xmlns:p14="http://schemas.microsoft.com/office/powerpoint/2010/main" xmlns="" val="734838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200" dirty="0" smtClean="0"/>
              <a:t>Biological invasions present interesting evolutionary problems because they are stochastic events often involving small populations that can survive rapid</a:t>
            </a:r>
            <a:br>
              <a:rPr lang="en-PH" sz="1200" dirty="0" smtClean="0"/>
            </a:br>
            <a:r>
              <a:rPr lang="en-PH" sz="1200" dirty="0" smtClean="0"/>
              <a:t>habitat transitions.</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11/19/2016 8:28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extLst>
      <p:ext uri="{BB962C8B-B14F-4D97-AF65-F5344CB8AC3E}">
        <p14:creationId xmlns:p14="http://schemas.microsoft.com/office/powerpoint/2010/main" xmlns="" val="734838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200" kern="1200" dirty="0" smtClean="0">
                <a:solidFill>
                  <a:schemeClr val="tx1"/>
                </a:solidFill>
                <a:latin typeface="+mn-lt"/>
                <a:ea typeface="+mn-ea"/>
                <a:cs typeface="+mn-cs"/>
              </a:rPr>
              <a:t>Genome-wide single nucleotide polymorphism (SNP) data are being generated using Genotype by Sequencing (GBS) technology for hundreds of poplar genotypes and used to perform genome scans for local adaptation and association mapping for </a:t>
            </a:r>
            <a:r>
              <a:rPr lang="en-PH" sz="1200" kern="1200" dirty="0" err="1" smtClean="0">
                <a:solidFill>
                  <a:schemeClr val="tx1"/>
                </a:solidFill>
                <a:latin typeface="+mn-lt"/>
                <a:ea typeface="+mn-ea"/>
                <a:cs typeface="+mn-cs"/>
              </a:rPr>
              <a:t>phenology</a:t>
            </a:r>
            <a:r>
              <a:rPr lang="en-PH" sz="1200" kern="1200" dirty="0" smtClean="0">
                <a:solidFill>
                  <a:schemeClr val="tx1"/>
                </a:solidFill>
                <a:latin typeface="+mn-lt"/>
                <a:ea typeface="+mn-ea"/>
                <a:cs typeface="+mn-cs"/>
              </a:rPr>
              <a:t>, growth, and water use efficiency traits. Regions of the genome associated with climate adaptation will be used to predict field performance using an independent sample of genotypes and an innovative remote sensing approach to measure </a:t>
            </a:r>
            <a:r>
              <a:rPr lang="en-PH" sz="1200" kern="1200" dirty="0" err="1" smtClean="0">
                <a:solidFill>
                  <a:schemeClr val="tx1"/>
                </a:solidFill>
                <a:latin typeface="+mn-lt"/>
                <a:ea typeface="+mn-ea"/>
                <a:cs typeface="+mn-cs"/>
              </a:rPr>
              <a:t>phenology</a:t>
            </a:r>
            <a:r>
              <a:rPr lang="en-PH" sz="1200" kern="1200" dirty="0" smtClean="0">
                <a:solidFill>
                  <a:schemeClr val="tx1"/>
                </a:solidFill>
                <a:latin typeface="+mn-lt"/>
                <a:ea typeface="+mn-ea"/>
                <a:cs typeface="+mn-cs"/>
              </a:rPr>
              <a:t>. We are also developing new spatial analytical methods to characterize the associations between genomic variation and environmental gradients of climate and growing season length, and to visualize the landscape surface of adaptive variation under both current and projected climates.</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11/19/2016 8:28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extLst>
      <p:ext uri="{BB962C8B-B14F-4D97-AF65-F5344CB8AC3E}">
        <p14:creationId xmlns:p14="http://schemas.microsoft.com/office/powerpoint/2010/main" xmlns="" val="1987342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26A2E7E2-C79F-43C9-B2C6-59CA0DFC87FF}"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sz="1200" kern="1200" dirty="0" smtClean="0">
                <a:solidFill>
                  <a:schemeClr val="tx1"/>
                </a:solidFill>
                <a:latin typeface="+mn-lt"/>
                <a:ea typeface="+mn-ea"/>
                <a:cs typeface="+mn-cs"/>
              </a:rPr>
              <a:t>The projects focus on several focal tree species, including </a:t>
            </a:r>
            <a:r>
              <a:rPr lang="en-PH" sz="1200" kern="1200" dirty="0" err="1" smtClean="0">
                <a:solidFill>
                  <a:schemeClr val="tx1"/>
                </a:solidFill>
                <a:latin typeface="+mn-lt"/>
                <a:ea typeface="+mn-ea"/>
                <a:cs typeface="+mn-cs"/>
              </a:rPr>
              <a:t>Southwestern</a:t>
            </a:r>
            <a:r>
              <a:rPr lang="en-PH" sz="1200" kern="1200" dirty="0" smtClean="0">
                <a:solidFill>
                  <a:schemeClr val="tx1"/>
                </a:solidFill>
                <a:latin typeface="+mn-lt"/>
                <a:ea typeface="+mn-ea"/>
                <a:cs typeface="+mn-cs"/>
              </a:rPr>
              <a:t> white pine, Fremont cottonwood, and Douglas fir across their ranges within the United States. These species were chosen because they represent three highly distinct types of trees that are vulnerable in different ways to climate change.</a:t>
            </a:r>
          </a:p>
          <a:p>
            <a:pPr marL="360363" marR="0" lvl="0" indent="-360363"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n-PH" b="0" i="0" u="none" strike="noStrike" cap="none" normalizeH="0" baseline="0" dirty="0" smtClean="0">
                <a:ln>
                  <a:noFill/>
                </a:ln>
                <a:effectLst/>
                <a:latin typeface="Arial" pitchFamily="34" charset="0"/>
                <a:ea typeface="Times New Roman" pitchFamily="18" charset="0"/>
                <a:cs typeface="Arial" pitchFamily="34" charset="0"/>
              </a:rPr>
              <a:t>Fremont cottonwood is a riparian species that is vulnerable to loss of surface water through increased evaporation, decreased precipitation, and increased human utilization of water resources in the southwest</a:t>
            </a:r>
            <a:endParaRPr kumimoji="0" lang="en-PH" sz="1100" b="0" i="0" u="none" strike="noStrike" cap="none" normalizeH="0" baseline="0" dirty="0" smtClean="0">
              <a:ln>
                <a:noFill/>
              </a:ln>
              <a:effectLst/>
              <a:latin typeface="Calibri" pitchFamily="34" charset="0"/>
              <a:ea typeface="Calibri" pitchFamily="34" charset="0"/>
              <a:cs typeface="Times New Roman" pitchFamily="18" charset="0"/>
            </a:endParaRPr>
          </a:p>
          <a:p>
            <a:pPr marL="360363" marR="0" lvl="0" indent="-360363"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n-PH" b="0" i="0" u="none" strike="noStrike" cap="none" normalizeH="0" baseline="0" dirty="0" err="1" smtClean="0">
                <a:ln>
                  <a:noFill/>
                </a:ln>
                <a:effectLst/>
                <a:latin typeface="Arial" pitchFamily="34" charset="0"/>
                <a:ea typeface="Times New Roman" pitchFamily="18" charset="0"/>
                <a:cs typeface="Arial" pitchFamily="34" charset="0"/>
              </a:rPr>
              <a:t>Southwestern</a:t>
            </a:r>
            <a:r>
              <a:rPr kumimoji="0" lang="en-PH" b="0" i="0" u="none" strike="noStrike" cap="none" normalizeH="0" baseline="0" dirty="0" smtClean="0">
                <a:ln>
                  <a:noFill/>
                </a:ln>
                <a:effectLst/>
                <a:latin typeface="Arial" pitchFamily="34" charset="0"/>
                <a:ea typeface="Times New Roman" pitchFamily="18" charset="0"/>
                <a:cs typeface="Arial" pitchFamily="34" charset="0"/>
              </a:rPr>
              <a:t> white pine is a an upper </a:t>
            </a:r>
            <a:r>
              <a:rPr kumimoji="0" lang="en-PH" b="0" i="0" u="none" strike="noStrike" cap="none" normalizeH="0" baseline="0" dirty="0" err="1" smtClean="0">
                <a:ln>
                  <a:noFill/>
                </a:ln>
                <a:effectLst/>
                <a:latin typeface="Arial" pitchFamily="34" charset="0"/>
                <a:ea typeface="Times New Roman" pitchFamily="18" charset="0"/>
                <a:cs typeface="Arial" pitchFamily="34" charset="0"/>
              </a:rPr>
              <a:t>montane</a:t>
            </a:r>
            <a:r>
              <a:rPr kumimoji="0" lang="en-PH" b="0" i="0" u="none" strike="noStrike" cap="none" normalizeH="0" baseline="0" dirty="0" smtClean="0">
                <a:ln>
                  <a:noFill/>
                </a:ln>
                <a:effectLst/>
                <a:latin typeface="Arial" pitchFamily="34" charset="0"/>
                <a:ea typeface="Times New Roman" pitchFamily="18" charset="0"/>
                <a:cs typeface="Arial" pitchFamily="34" charset="0"/>
              </a:rPr>
              <a:t> species, and is vulnerable to the shrinkage and isolation of these mountain habitats as the climate warms</a:t>
            </a:r>
            <a:endParaRPr kumimoji="0" lang="en-PH" sz="1100" b="0" i="0" u="none" strike="noStrike" cap="none" normalizeH="0" baseline="0" dirty="0" smtClean="0">
              <a:ln>
                <a:noFill/>
              </a:ln>
              <a:effectLst/>
              <a:latin typeface="Calibri" pitchFamily="34" charset="0"/>
              <a:ea typeface="Calibri" pitchFamily="34" charset="0"/>
              <a:cs typeface="Times New Roman" pitchFamily="18" charset="0"/>
            </a:endParaRPr>
          </a:p>
          <a:p>
            <a:pPr marL="360363" marR="0" lvl="0" indent="-360363" algn="l" defTabSz="914400" rtl="0" eaLnBrk="0" fontAlgn="base" latinLnBrk="0" hangingPunct="0">
              <a:lnSpc>
                <a:spcPct val="100000"/>
              </a:lnSpc>
              <a:spcBef>
                <a:spcPct val="0"/>
              </a:spcBef>
              <a:spcAft>
                <a:spcPct val="0"/>
              </a:spcAft>
              <a:buClrTx/>
              <a:buSzTx/>
              <a:buFont typeface="Wingdings" pitchFamily="2" charset="2"/>
              <a:buChar char="v"/>
              <a:tabLst>
                <a:tab pos="360363" algn="l"/>
              </a:tabLst>
            </a:pPr>
            <a:r>
              <a:rPr kumimoji="0" lang="en-PH" b="0" i="0" u="none" strike="noStrike" cap="none" normalizeH="0" baseline="0" dirty="0" smtClean="0">
                <a:ln>
                  <a:noFill/>
                </a:ln>
                <a:effectLst/>
                <a:latin typeface="Arial" pitchFamily="34" charset="0"/>
                <a:ea typeface="Times New Roman" pitchFamily="18" charset="0"/>
                <a:cs typeface="Arial" pitchFamily="34" charset="0"/>
              </a:rPr>
              <a:t>Douglas fir is a species of immense economic and ecological importance and inhabits a large range in the western United States. </a:t>
            </a:r>
            <a:endParaRPr kumimoji="0" lang="en-PH" sz="800" b="0" i="0" u="none" strike="noStrike" cap="none" normalizeH="0" baseline="0" dirty="0" smtClean="0">
              <a:ln>
                <a:noFill/>
              </a:ln>
              <a:effectLst/>
              <a:latin typeface="Arial" pitchFamily="34" charset="0"/>
              <a:cs typeface="Arial" pitchFamily="34" charset="0"/>
            </a:endParaRPr>
          </a:p>
          <a:p>
            <a:endParaRPr lang="en-PH" sz="1200" kern="1200" dirty="0">
              <a:solidFill>
                <a:schemeClr val="tx1"/>
              </a:solidFill>
              <a:latin typeface="+mn-lt"/>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11/19/2016 8:28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extLst>
      <p:ext uri="{BB962C8B-B14F-4D97-AF65-F5344CB8AC3E}">
        <p14:creationId xmlns:p14="http://schemas.microsoft.com/office/powerpoint/2010/main" xmlns="" val="1987342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11/19/2016 8:28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a:t>
            </a:fld>
            <a:endParaRPr lang="en-US" dirty="0"/>
          </a:p>
        </p:txBody>
      </p:sp>
    </p:spTree>
    <p:extLst>
      <p:ext uri="{BB962C8B-B14F-4D97-AF65-F5344CB8AC3E}">
        <p14:creationId xmlns:p14="http://schemas.microsoft.com/office/powerpoint/2010/main" xmlns="" val="734838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11/19/2016 8:28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4</a:t>
            </a:fld>
            <a:endParaRPr lang="en-US" dirty="0"/>
          </a:p>
        </p:txBody>
      </p:sp>
    </p:spTree>
    <p:extLst>
      <p:ext uri="{BB962C8B-B14F-4D97-AF65-F5344CB8AC3E}">
        <p14:creationId xmlns:p14="http://schemas.microsoft.com/office/powerpoint/2010/main" xmlns="" val="734838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878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PH" sz="1200" dirty="0" smtClean="0"/>
              <a:t>While governments are increasingly taking steps to control and eradicate invasive alien species,</a:t>
            </a:r>
            <a:r>
              <a:rPr lang="en-PH" sz="1200" baseline="0" dirty="0" smtClean="0"/>
              <a:t> the overall…</a:t>
            </a:r>
            <a:endParaRPr lang="en-US" dirty="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200" dirty="0" smtClean="0"/>
              <a:t>Most countries lack measures to prevent introduction or monitor invasive spread</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11/19/2016 8:28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6</a:t>
            </a:fld>
            <a:endParaRPr lang="en-US" dirty="0"/>
          </a:p>
        </p:txBody>
      </p:sp>
    </p:spTree>
    <p:extLst>
      <p:ext uri="{BB962C8B-B14F-4D97-AF65-F5344CB8AC3E}">
        <p14:creationId xmlns:p14="http://schemas.microsoft.com/office/powerpoint/2010/main" xmlns="" val="734838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11/19/2016 8:28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extLst>
      <p:ext uri="{BB962C8B-B14F-4D97-AF65-F5344CB8AC3E}">
        <p14:creationId xmlns:p14="http://schemas.microsoft.com/office/powerpoint/2010/main" xmlns="" val="1987342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After the end of the Pleistocene ice age (~20 </a:t>
            </a:r>
            <a:r>
              <a:rPr lang="en-PH" dirty="0" err="1" smtClean="0"/>
              <a:t>kya</a:t>
            </a:r>
            <a:r>
              <a:rPr lang="en-PH" dirty="0" smtClean="0"/>
              <a:t>), changing climate conditions caused many species to expand their ranges out of </a:t>
            </a:r>
            <a:r>
              <a:rPr lang="en-PH" dirty="0" err="1" smtClean="0"/>
              <a:t>refugial</a:t>
            </a:r>
            <a:r>
              <a:rPr lang="en-PH" dirty="0" smtClean="0"/>
              <a:t> areas to re-colonize the vast continental land masses left vacant by retreating glaciers.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11/19/2016 8:28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extLst>
      <p:ext uri="{BB962C8B-B14F-4D97-AF65-F5344CB8AC3E}">
        <p14:creationId xmlns:p14="http://schemas.microsoft.com/office/powerpoint/2010/main" xmlns="" val="1987342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11/19/2016 8:28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9</a:t>
            </a:fld>
            <a:endParaRPr lang="en-US" dirty="0"/>
          </a:p>
        </p:txBody>
      </p:sp>
    </p:spTree>
    <p:extLst>
      <p:ext uri="{BB962C8B-B14F-4D97-AF65-F5344CB8AC3E}">
        <p14:creationId xmlns:p14="http://schemas.microsoft.com/office/powerpoint/2010/main" xmlns="" val="734838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pic>
        <p:nvPicPr>
          <p:cNvPr id="5" name="Picture 4" descr="Swirl.png"/>
          <p:cNvPicPr>
            <a:picLocks noChangeAspect="1"/>
          </p:cNvPicPr>
          <p:nvPr userDrawn="1"/>
        </p:nvPicPr>
        <p:blipFill>
          <a:blip r:embed="rId2" cstate="print"/>
          <a:stretch>
            <a:fillRect/>
          </a:stretch>
        </p:blipFill>
        <p:spPr>
          <a:xfrm>
            <a:off x="0" y="12954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356350"/>
            <a:ext cx="2133600" cy="365125"/>
          </a:xfrm>
          <a:prstGeom prst="rect">
            <a:avLst/>
          </a:prstGeom>
        </p:spPr>
        <p:txBody>
          <a:bodyPr rtlCol="0"/>
          <a:lstStyle>
            <a:lvl1pPr defTabSz="457200" fontAlgn="auto">
              <a:spcBef>
                <a:spcPts val="0"/>
              </a:spcBef>
              <a:spcAft>
                <a:spcPts val="0"/>
              </a:spcAft>
              <a:defRPr b="0">
                <a:solidFill>
                  <a:prstClr val="black">
                    <a:tint val="75000"/>
                  </a:prstClr>
                </a:solidFill>
                <a:latin typeface="Calibri"/>
                <a:ea typeface="ＭＳ Ｐゴシック"/>
                <a:cs typeface="+mn-cs"/>
              </a:defRPr>
            </a:lvl1pPr>
          </a:lstStyle>
          <a:p>
            <a:pPr>
              <a:defRPr/>
            </a:pPr>
            <a:endParaRPr lang="en-US" altLang="ja-JP"/>
          </a:p>
        </p:txBody>
      </p:sp>
      <p:sp>
        <p:nvSpPr>
          <p:cNvPr id="6" name="Footer Placeholder 5"/>
          <p:cNvSpPr>
            <a:spLocks noGrp="1" noChangeArrowheads="1"/>
          </p:cNvSpPr>
          <p:nvPr>
            <p:ph type="ftr" sz="quarter" idx="11"/>
          </p:nvPr>
        </p:nvSpPr>
        <p:spPr>
          <a:xfrm>
            <a:off x="3124200" y="6356350"/>
            <a:ext cx="2895600" cy="365125"/>
          </a:xfrm>
          <a:prstGeom prst="rect">
            <a:avLst/>
          </a:prstGeom>
        </p:spPr>
        <p:txBody>
          <a:bodyPr rtlCol="0"/>
          <a:lstStyle>
            <a:lvl1pPr defTabSz="457200" fontAlgn="auto">
              <a:spcBef>
                <a:spcPts val="0"/>
              </a:spcBef>
              <a:spcAft>
                <a:spcPts val="0"/>
              </a:spcAft>
              <a:defRPr b="0">
                <a:solidFill>
                  <a:prstClr val="black">
                    <a:tint val="75000"/>
                  </a:prstClr>
                </a:solidFill>
                <a:latin typeface="Calibri"/>
                <a:ea typeface="ＭＳ Ｐゴシック"/>
              </a:defRPr>
            </a:lvl1pPr>
          </a:lstStyle>
          <a:p>
            <a:pPr>
              <a:defRPr/>
            </a:pPr>
            <a:endParaRPr lang="en-US" altLang="ja-JP"/>
          </a:p>
        </p:txBody>
      </p:sp>
      <p:sp>
        <p:nvSpPr>
          <p:cNvPr id="7" name="Slide Number Placeholder 6"/>
          <p:cNvSpPr>
            <a:spLocks noGrp="1" noChangeArrowheads="1"/>
          </p:cNvSpPr>
          <p:nvPr>
            <p:ph type="sldNum" sz="quarter" idx="12"/>
          </p:nvPr>
        </p:nvSpPr>
        <p:spPr>
          <a:xfrm>
            <a:off x="6553200" y="6356350"/>
            <a:ext cx="2133600" cy="365125"/>
          </a:xfrm>
          <a:prstGeom prst="rect">
            <a:avLst/>
          </a:prstGeom>
        </p:spPr>
        <p:txBody>
          <a:bodyPr/>
          <a:lstStyle>
            <a:lvl1pPr defTabSz="457200">
              <a:defRPr b="0"/>
            </a:lvl1pPr>
          </a:lstStyle>
          <a:p>
            <a:pPr>
              <a:defRPr/>
            </a:pPr>
            <a:fld id="{2E5127E0-DCE9-4DE3-B9C3-AC30B6F31380}" type="slidenum">
              <a:rPr lang="ja-JP" altLang="en-US"/>
              <a:pPr>
                <a:defRPr/>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pic>
        <p:nvPicPr>
          <p:cNvPr id="5" name="Picture 4" descr="Swirl.png"/>
          <p:cNvPicPr>
            <a:picLocks noChangeAspect="1"/>
          </p:cNvPicPr>
          <p:nvPr userDrawn="1"/>
        </p:nvPicPr>
        <p:blipFill>
          <a:blip r:embed="rId2" cstate="print"/>
          <a:stretch>
            <a:fillRect/>
          </a:stretch>
        </p:blipFill>
        <p:spPr>
          <a:xfrm>
            <a:off x="0" y="12954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61" r:id="rId11"/>
    <p:sldLayoutId id="2147483675"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4"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4786298"/>
            <a:ext cx="7681913" cy="2071702"/>
          </a:xfrm>
        </p:spPr>
        <p:txBody>
          <a:bodyPr>
            <a:normAutofit/>
          </a:bodyPr>
          <a:lstStyle/>
          <a:p>
            <a:r>
              <a:rPr lang="en-US" sz="2800" b="1" dirty="0" smtClean="0"/>
              <a:t>LERMA SJ. MALDIA</a:t>
            </a:r>
          </a:p>
          <a:p>
            <a:r>
              <a:rPr lang="en-US" sz="2400" dirty="0" smtClean="0"/>
              <a:t>Assistant Professor</a:t>
            </a:r>
          </a:p>
          <a:p>
            <a:r>
              <a:rPr lang="en-US" sz="2400" dirty="0" smtClean="0"/>
              <a:t>Dept. Forest Biological Sciences</a:t>
            </a:r>
          </a:p>
          <a:p>
            <a:r>
              <a:rPr lang="en-US" sz="2400" dirty="0" smtClean="0"/>
              <a:t>College of Forestry and Natural Resources University of the Philippines Los </a:t>
            </a:r>
            <a:r>
              <a:rPr lang="en-US" sz="2400" dirty="0" err="1" smtClean="0"/>
              <a:t>Banos</a:t>
            </a: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8408" y="151354"/>
            <a:ext cx="1243682" cy="1295399"/>
          </a:xfrm>
          <a:prstGeom prst="rect">
            <a:avLst/>
          </a:prstGeom>
          <a:effectLst>
            <a:outerShdw blurRad="50800" dir="5400000" algn="ctr" rotWithShape="0">
              <a:schemeClr val="bg2">
                <a:lumMod val="75000"/>
              </a:schemeClr>
            </a:outerShdw>
          </a:effectLst>
        </p:spPr>
      </p:pic>
      <p:sp>
        <p:nvSpPr>
          <p:cNvPr id="7" name="TextBox 6"/>
          <p:cNvSpPr txBox="1"/>
          <p:nvPr/>
        </p:nvSpPr>
        <p:spPr>
          <a:xfrm rot="20313648">
            <a:off x="5965868" y="5956869"/>
            <a:ext cx="3804377" cy="2092881"/>
          </a:xfrm>
          <a:prstGeom prst="rect">
            <a:avLst/>
          </a:prstGeom>
          <a:noFill/>
          <a:effectLst>
            <a:outerShdw blurRad="50800" dist="50800" dir="5400000" algn="ctr" rotWithShape="0">
              <a:srgbClr val="000000">
                <a:alpha val="45000"/>
              </a:srgbClr>
            </a:outerShdw>
          </a:effectLst>
        </p:spPr>
        <p:txBody>
          <a:bodyPr wrap="square" rtlCol="0">
            <a:spAutoFit/>
          </a:bodyPr>
          <a:lstStyle/>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UPLB | UPLB | UPLB | 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 UPLB</a:t>
            </a:r>
            <a:endParaRPr lang="en-US" sz="1000" dirty="0">
              <a:solidFill>
                <a:schemeClr val="tx1">
                  <a:alpha val="36000"/>
                </a:schemeClr>
              </a:solidFill>
              <a:latin typeface="Adobe Gothic Std B" panose="020B0800000000000000" pitchFamily="34" charset="-128"/>
              <a:ea typeface="Adobe Gothic Std B" panose="020B0800000000000000" pitchFamily="34" charset="-128"/>
            </a:endParaRP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err="1" smtClean="0">
                <a:solidFill>
                  <a:schemeClr val="tx1">
                    <a:alpha val="36000"/>
                  </a:schemeClr>
                </a:solidFill>
                <a:latin typeface="Adobe Gothic Std B" panose="020B0800000000000000" pitchFamily="34" charset="-128"/>
                <a:ea typeface="Adobe Gothic Std B" panose="020B0800000000000000" pitchFamily="34" charset="-128"/>
              </a:rPr>
              <a:t>UPLB</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endParaRPr lang="en-US" sz="1000" dirty="0">
              <a:solidFill>
                <a:schemeClr val="tx1">
                  <a:alpha val="32000"/>
                </a:schemeClr>
              </a:solidFill>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latin typeface="Adobe Gothic Std B" panose="020B0800000000000000" pitchFamily="34" charset="-128"/>
              <a:ea typeface="Adobe Gothic Std B" panose="020B0800000000000000" pitchFamily="34" charset="-128"/>
            </a:endParaRPr>
          </a:p>
        </p:txBody>
      </p:sp>
      <p:sp>
        <p:nvSpPr>
          <p:cNvPr id="9" name="TextBox 8"/>
          <p:cNvSpPr txBox="1"/>
          <p:nvPr/>
        </p:nvSpPr>
        <p:spPr>
          <a:xfrm>
            <a:off x="1249184" y="908720"/>
            <a:ext cx="7643296" cy="3539430"/>
          </a:xfrm>
          <a:prstGeom prst="rect">
            <a:avLst/>
          </a:prstGeom>
          <a:noFill/>
        </p:spPr>
        <p:txBody>
          <a:bodyPr wrap="square" rtlCol="0">
            <a:spAutoFit/>
          </a:bodyPr>
          <a:lstStyle/>
          <a:p>
            <a:pPr algn="ctr"/>
            <a:r>
              <a:rPr lang="en-PH" sz="4000" b="1" dirty="0" smtClean="0">
                <a:solidFill>
                  <a:srgbClr val="FFFF00"/>
                </a:solidFill>
              </a:rPr>
              <a:t>Probing the links between climate change and forest species invasion through genomics</a:t>
            </a:r>
          </a:p>
          <a:p>
            <a:pPr algn="ctr"/>
            <a:endParaRPr lang="en-PH" sz="3600" b="1" dirty="0" smtClean="0">
              <a:solidFill>
                <a:srgbClr val="FFFF00"/>
              </a:solidFill>
            </a:endParaRPr>
          </a:p>
          <a:p>
            <a:pPr algn="ctr"/>
            <a:r>
              <a:rPr lang="en-PH" sz="2800" b="1" dirty="0" smtClean="0"/>
              <a:t>Forest Canopy Genomic Workshop </a:t>
            </a:r>
          </a:p>
          <a:p>
            <a:pPr algn="ctr"/>
            <a:r>
              <a:rPr lang="en-PH" sz="2000" b="1" dirty="0" smtClean="0"/>
              <a:t>College of Forestry and Natural Resources, UPLB</a:t>
            </a:r>
          </a:p>
          <a:p>
            <a:pPr algn="ctr"/>
            <a:r>
              <a:rPr lang="en-PH" sz="2000" b="1" dirty="0" smtClean="0"/>
              <a:t>Nov. 19, 2016</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8408" y="151354"/>
            <a:ext cx="1243682" cy="1295399"/>
          </a:xfrm>
          <a:prstGeom prst="rect">
            <a:avLst/>
          </a:prstGeom>
          <a:effectLst>
            <a:outerShdw blurRad="50800" dir="5400000" algn="ctr" rotWithShape="0">
              <a:schemeClr val="bg2">
                <a:lumMod val="75000"/>
              </a:schemeClr>
            </a:outerShdw>
          </a:effectLst>
        </p:spPr>
      </p:pic>
      <p:sp>
        <p:nvSpPr>
          <p:cNvPr id="7" name="TextBox 6"/>
          <p:cNvSpPr txBox="1"/>
          <p:nvPr/>
        </p:nvSpPr>
        <p:spPr>
          <a:xfrm rot="20313648">
            <a:off x="5965868" y="5956869"/>
            <a:ext cx="3804377" cy="2092881"/>
          </a:xfrm>
          <a:prstGeom prst="rect">
            <a:avLst/>
          </a:prstGeom>
          <a:noFill/>
          <a:effectLst>
            <a:outerShdw blurRad="50800" dist="50800" dir="5400000" algn="ctr" rotWithShape="0">
              <a:srgbClr val="000000">
                <a:alpha val="45000"/>
              </a:srgbClr>
            </a:outerShdw>
          </a:effectLst>
        </p:spPr>
        <p:txBody>
          <a:bodyPr wrap="square" rtlCol="0">
            <a:spAutoFit/>
          </a:bodyPr>
          <a:lstStyle/>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UPLB | UPLB | UPLB | 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 UPLB</a:t>
            </a:r>
            <a:endParaRPr lang="en-US" sz="1000" dirty="0">
              <a:solidFill>
                <a:schemeClr val="tx1">
                  <a:alpha val="36000"/>
                </a:schemeClr>
              </a:solidFill>
              <a:latin typeface="Adobe Gothic Std B" panose="020B0800000000000000" pitchFamily="34" charset="-128"/>
              <a:ea typeface="Adobe Gothic Std B" panose="020B0800000000000000" pitchFamily="34" charset="-128"/>
            </a:endParaRP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err="1" smtClean="0">
                <a:solidFill>
                  <a:schemeClr val="tx1">
                    <a:alpha val="36000"/>
                  </a:schemeClr>
                </a:solidFill>
                <a:latin typeface="Adobe Gothic Std B" panose="020B0800000000000000" pitchFamily="34" charset="-128"/>
                <a:ea typeface="Adobe Gothic Std B" panose="020B0800000000000000" pitchFamily="34" charset="-128"/>
              </a:rPr>
              <a:t>UPLB</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endParaRPr lang="en-US" sz="1000" dirty="0">
              <a:solidFill>
                <a:schemeClr val="tx1">
                  <a:alpha val="32000"/>
                </a:schemeClr>
              </a:solidFill>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latin typeface="Adobe Gothic Std B" panose="020B0800000000000000" pitchFamily="34" charset="-128"/>
              <a:ea typeface="Adobe Gothic Std B" panose="020B0800000000000000" pitchFamily="34" charset="-128"/>
            </a:endParaRPr>
          </a:p>
        </p:txBody>
      </p:sp>
      <p:sp>
        <p:nvSpPr>
          <p:cNvPr id="8" name="Rectangle 7"/>
          <p:cNvSpPr/>
          <p:nvPr/>
        </p:nvSpPr>
        <p:spPr>
          <a:xfrm>
            <a:off x="1475656" y="332656"/>
            <a:ext cx="7416824" cy="830997"/>
          </a:xfrm>
          <a:prstGeom prst="rect">
            <a:avLst/>
          </a:prstGeom>
        </p:spPr>
        <p:txBody>
          <a:bodyPr wrap="square">
            <a:spAutoFit/>
          </a:bodyPr>
          <a:lstStyle/>
          <a:p>
            <a:pPr algn="ctr"/>
            <a:r>
              <a:rPr lang="en-PH" sz="2400" dirty="0" smtClean="0"/>
              <a:t>Predicting future species distribution based on response of species to environmental changes</a:t>
            </a:r>
            <a:endParaRPr lang="en-PH" sz="2400" dirty="0"/>
          </a:p>
        </p:txBody>
      </p:sp>
      <p:pic>
        <p:nvPicPr>
          <p:cNvPr id="11" name="Picture 2"/>
          <p:cNvPicPr>
            <a:picLocks noChangeAspect="1" noChangeArrowheads="1"/>
          </p:cNvPicPr>
          <p:nvPr/>
        </p:nvPicPr>
        <p:blipFill>
          <a:blip r:embed="rId4" cstate="print"/>
          <a:srcRect l="49568" t="12344" r="19766" b="16290"/>
          <a:stretch>
            <a:fillRect/>
          </a:stretch>
        </p:blipFill>
        <p:spPr bwMode="auto">
          <a:xfrm>
            <a:off x="4830200" y="1352208"/>
            <a:ext cx="3953759" cy="5173136"/>
          </a:xfrm>
          <a:prstGeom prst="rect">
            <a:avLst/>
          </a:prstGeom>
          <a:noFill/>
          <a:ln w="9525">
            <a:noFill/>
            <a:miter lim="800000"/>
            <a:headEnd/>
            <a:tailEnd/>
          </a:ln>
          <a:effectLst/>
        </p:spPr>
      </p:pic>
      <p:sp>
        <p:nvSpPr>
          <p:cNvPr id="12" name="TextBox 11"/>
          <p:cNvSpPr txBox="1"/>
          <p:nvPr/>
        </p:nvSpPr>
        <p:spPr>
          <a:xfrm>
            <a:off x="323528" y="1700808"/>
            <a:ext cx="4392488" cy="3970318"/>
          </a:xfrm>
          <a:prstGeom prst="rect">
            <a:avLst/>
          </a:prstGeom>
          <a:noFill/>
        </p:spPr>
        <p:txBody>
          <a:bodyPr wrap="square" rtlCol="0">
            <a:spAutoFit/>
          </a:bodyPr>
          <a:lstStyle/>
          <a:p>
            <a:pPr marL="263525" indent="-263525">
              <a:buClr>
                <a:srgbClr val="FFFF00"/>
              </a:buClr>
              <a:buFont typeface="Wingdings" pitchFamily="2" charset="2"/>
              <a:buChar char="v"/>
            </a:pPr>
            <a:r>
              <a:rPr lang="en-PH" sz="2800" dirty="0" smtClean="0"/>
              <a:t>No </a:t>
            </a:r>
            <a:r>
              <a:rPr lang="en-PH" sz="2800" dirty="0" err="1" smtClean="0"/>
              <a:t>favorable</a:t>
            </a:r>
            <a:r>
              <a:rPr lang="en-PH" sz="2800" dirty="0" smtClean="0"/>
              <a:t> environment may be geographically close enough</a:t>
            </a:r>
          </a:p>
          <a:p>
            <a:pPr marL="263525" indent="-263525">
              <a:buClr>
                <a:srgbClr val="FFFF00"/>
              </a:buClr>
              <a:buFont typeface="Wingdings" pitchFamily="2" charset="2"/>
              <a:buChar char="v"/>
            </a:pPr>
            <a:r>
              <a:rPr lang="en-PH" sz="2800" dirty="0" err="1" smtClean="0"/>
              <a:t>Favorable</a:t>
            </a:r>
            <a:r>
              <a:rPr lang="en-PH" sz="2800" dirty="0" smtClean="0"/>
              <a:t> environment may be already occupied by other successful species</a:t>
            </a:r>
          </a:p>
          <a:p>
            <a:pPr marL="263525" indent="-263525">
              <a:buClr>
                <a:srgbClr val="FFFF00"/>
              </a:buClr>
              <a:buFont typeface="Wingdings" pitchFamily="2" charset="2"/>
              <a:buChar char="v"/>
            </a:pPr>
            <a:r>
              <a:rPr lang="en-PH" sz="2800" dirty="0" smtClean="0"/>
              <a:t>Change may be rapid that species has no time to migrate and adapt  </a:t>
            </a:r>
            <a:endParaRPr lang="en-PH" sz="28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rot="20313648">
            <a:off x="5965868" y="5956869"/>
            <a:ext cx="3804377" cy="2092881"/>
          </a:xfrm>
          <a:prstGeom prst="rect">
            <a:avLst/>
          </a:prstGeom>
          <a:noFill/>
          <a:effectLst>
            <a:outerShdw blurRad="50800" dist="50800" dir="5400000" algn="ctr" rotWithShape="0">
              <a:srgbClr val="000000">
                <a:alpha val="45000"/>
              </a:srgbClr>
            </a:outerShdw>
          </a:effectLst>
        </p:spPr>
        <p:txBody>
          <a:bodyPr wrap="square" rtlCol="0">
            <a:spAutoFit/>
          </a:bodyPr>
          <a:lstStyle/>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UPLB | UPLB | UPLB | 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 UPLB</a:t>
            </a:r>
            <a:endParaRPr lang="en-US" sz="1000" dirty="0">
              <a:solidFill>
                <a:schemeClr val="tx1">
                  <a:alpha val="36000"/>
                </a:schemeClr>
              </a:solidFill>
              <a:latin typeface="Adobe Gothic Std B" panose="020B0800000000000000" pitchFamily="34" charset="-128"/>
              <a:ea typeface="Adobe Gothic Std B" panose="020B0800000000000000" pitchFamily="34" charset="-128"/>
            </a:endParaRP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err="1" smtClean="0">
                <a:solidFill>
                  <a:schemeClr val="tx1">
                    <a:alpha val="36000"/>
                  </a:schemeClr>
                </a:solidFill>
                <a:latin typeface="Adobe Gothic Std B" panose="020B0800000000000000" pitchFamily="34" charset="-128"/>
                <a:ea typeface="Adobe Gothic Std B" panose="020B0800000000000000" pitchFamily="34" charset="-128"/>
              </a:rPr>
              <a:t>UPLB</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endParaRPr lang="en-US" sz="1000" dirty="0">
              <a:solidFill>
                <a:schemeClr val="tx1">
                  <a:alpha val="32000"/>
                </a:schemeClr>
              </a:solidFill>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latin typeface="Adobe Gothic Std B" panose="020B0800000000000000" pitchFamily="34" charset="-128"/>
              <a:ea typeface="Adobe Gothic Std B" panose="020B0800000000000000" pitchFamily="34" charset="-128"/>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8408" y="151354"/>
            <a:ext cx="1243682" cy="1295399"/>
          </a:xfrm>
          <a:prstGeom prst="rect">
            <a:avLst/>
          </a:prstGeom>
          <a:effectLst>
            <a:outerShdw blurRad="50800" dir="5400000" algn="ctr" rotWithShape="0">
              <a:schemeClr val="bg2">
                <a:lumMod val="75000"/>
              </a:schemeClr>
            </a:outerShdw>
          </a:effectLst>
        </p:spPr>
      </p:pic>
      <p:sp>
        <p:nvSpPr>
          <p:cNvPr id="15" name="Rectangle 1"/>
          <p:cNvSpPr>
            <a:spLocks noChangeArrowheads="1"/>
          </p:cNvSpPr>
          <p:nvPr/>
        </p:nvSpPr>
        <p:spPr bwMode="auto">
          <a:xfrm>
            <a:off x="214282" y="2276872"/>
            <a:ext cx="8715436" cy="3046988"/>
          </a:xfrm>
          <a:prstGeom prst="rect">
            <a:avLst/>
          </a:prstGeom>
          <a:noFill/>
          <a:ln w="9525">
            <a:solidFill>
              <a:srgbClr val="FFFF00"/>
            </a:solidFill>
            <a:miter lim="800000"/>
            <a:headEnd/>
            <a:tailEnd/>
          </a:ln>
          <a:effectLst/>
        </p:spPr>
        <p:txBody>
          <a:bodyPr vert="horz" wrap="square" lIns="91440" tIns="45720" rIns="91440" bIns="45720" numCol="1" anchor="ctr" anchorCtr="0" compatLnSpc="1">
            <a:prstTxWarp prst="textNoShape">
              <a:avLst/>
            </a:prstTxWarp>
            <a:spAutoFit/>
          </a:bodyPr>
          <a:lstStyle/>
          <a:p>
            <a:pPr marL="352425" indent="-352425" eaLnBrk="0" fontAlgn="base" hangingPunct="0">
              <a:spcBef>
                <a:spcPct val="0"/>
              </a:spcBef>
              <a:spcAft>
                <a:spcPct val="0"/>
              </a:spcAft>
              <a:buClr>
                <a:srgbClr val="FFFF00"/>
              </a:buClr>
              <a:buFontTx/>
              <a:buChar char="-"/>
            </a:pPr>
            <a:r>
              <a:rPr lang="en-US" altLang="ja-JP" sz="3200" dirty="0" smtClean="0">
                <a:ea typeface="Calibri" pitchFamily="34" charset="0"/>
                <a:cs typeface="Times New Roman" pitchFamily="18" charset="0"/>
              </a:rPr>
              <a:t>Genetics of invasive alien forest species </a:t>
            </a:r>
          </a:p>
          <a:p>
            <a:pPr marL="352425" indent="-352425" eaLnBrk="0" fontAlgn="base" hangingPunct="0">
              <a:spcBef>
                <a:spcPct val="0"/>
              </a:spcBef>
              <a:spcAft>
                <a:spcPct val="0"/>
              </a:spcAft>
              <a:buClr>
                <a:srgbClr val="FFFF00"/>
              </a:buClr>
            </a:pPr>
            <a:r>
              <a:rPr lang="en-US" altLang="ja-JP" sz="3200" dirty="0" smtClean="0">
                <a:ea typeface="Calibri" pitchFamily="34" charset="0"/>
                <a:cs typeface="Times New Roman" pitchFamily="18" charset="0"/>
              </a:rPr>
              <a:t>    (plants, insects and pathogens) </a:t>
            </a:r>
          </a:p>
          <a:p>
            <a:pPr marL="352425" indent="-352425" eaLnBrk="0" fontAlgn="base" hangingPunct="0">
              <a:spcBef>
                <a:spcPct val="0"/>
              </a:spcBef>
              <a:spcAft>
                <a:spcPct val="0"/>
              </a:spcAft>
              <a:buClr>
                <a:srgbClr val="FFFF00"/>
              </a:buClr>
              <a:buFontTx/>
              <a:buChar char="-"/>
            </a:pPr>
            <a:r>
              <a:rPr lang="en-US" altLang="ja-JP" sz="3200" dirty="0" smtClean="0">
                <a:ea typeface="Calibri" pitchFamily="34" charset="0"/>
                <a:cs typeface="Times New Roman" pitchFamily="18" charset="0"/>
              </a:rPr>
              <a:t>Tracking introduction routes of IAFS</a:t>
            </a:r>
          </a:p>
          <a:p>
            <a:pPr marL="352425" indent="-352425" eaLnBrk="0" fontAlgn="base" hangingPunct="0">
              <a:spcBef>
                <a:spcPct val="0"/>
              </a:spcBef>
              <a:spcAft>
                <a:spcPct val="0"/>
              </a:spcAft>
              <a:buClr>
                <a:srgbClr val="FFFF00"/>
              </a:buClr>
              <a:buFontTx/>
              <a:buChar char="-"/>
            </a:pPr>
            <a:r>
              <a:rPr lang="en-US" altLang="ja-JP" sz="3200" dirty="0" smtClean="0">
                <a:ea typeface="Calibri" pitchFamily="34" charset="0"/>
                <a:cs typeface="Times New Roman" pitchFamily="18" charset="0"/>
              </a:rPr>
              <a:t>Understanding mechanisms of spread and adaptation of IAFS (gene-trait association, gene expression, gene-climate adaptation interaction)</a:t>
            </a:r>
          </a:p>
        </p:txBody>
      </p:sp>
      <p:sp>
        <p:nvSpPr>
          <p:cNvPr id="16" name="Rectangle 15"/>
          <p:cNvSpPr/>
          <p:nvPr/>
        </p:nvSpPr>
        <p:spPr>
          <a:xfrm>
            <a:off x="1403648" y="188640"/>
            <a:ext cx="7560840" cy="2062103"/>
          </a:xfrm>
          <a:prstGeom prst="rect">
            <a:avLst/>
          </a:prstGeom>
        </p:spPr>
        <p:txBody>
          <a:bodyPr wrap="square">
            <a:spAutoFit/>
          </a:bodyPr>
          <a:lstStyle/>
          <a:p>
            <a:pPr lvl="0" fontAlgn="base">
              <a:spcBef>
                <a:spcPct val="0"/>
              </a:spcBef>
              <a:spcAft>
                <a:spcPct val="0"/>
              </a:spcAft>
            </a:pPr>
            <a:r>
              <a:rPr lang="en-US" altLang="ja-JP" sz="3200" b="1" dirty="0" smtClean="0">
                <a:solidFill>
                  <a:srgbClr val="FFFF00"/>
                </a:solidFill>
                <a:ea typeface="MS Mincho" pitchFamily="49" charset="-128"/>
                <a:cs typeface="Arial" pitchFamily="34" charset="0"/>
              </a:rPr>
              <a:t>Research directions in  </a:t>
            </a:r>
          </a:p>
          <a:p>
            <a:pPr fontAlgn="base">
              <a:spcBef>
                <a:spcPct val="0"/>
              </a:spcBef>
              <a:spcAft>
                <a:spcPct val="0"/>
              </a:spcAft>
            </a:pPr>
            <a:r>
              <a:rPr lang="en-US" altLang="ja-JP" sz="3200" b="1" dirty="0" smtClean="0">
                <a:solidFill>
                  <a:srgbClr val="FFFF00"/>
                </a:solidFill>
                <a:ea typeface="MS Mincho" pitchFamily="49" charset="-128"/>
                <a:cs typeface="Arial" pitchFamily="34" charset="0"/>
              </a:rPr>
              <a:t>Forest Genomics to p</a:t>
            </a:r>
            <a:r>
              <a:rPr lang="en-US" altLang="ja-JP" sz="3200" b="1" dirty="0" smtClean="0">
                <a:solidFill>
                  <a:srgbClr val="FFFF00"/>
                </a:solidFill>
                <a:ea typeface="Calibri" pitchFamily="34" charset="0"/>
                <a:cs typeface="Times New Roman" pitchFamily="18" charset="0"/>
              </a:rPr>
              <a:t>robe links between climate change and forest species invasion</a:t>
            </a:r>
            <a:endParaRPr lang="en-PH" altLang="ja-JP" sz="3200" b="1" dirty="0" smtClean="0">
              <a:solidFill>
                <a:srgbClr val="FFFF00"/>
              </a:solidFill>
              <a:cs typeface="Arial" pitchFamily="34" charset="0"/>
            </a:endParaRPr>
          </a:p>
          <a:p>
            <a:pPr lvl="0" fontAlgn="base">
              <a:spcBef>
                <a:spcPct val="0"/>
              </a:spcBef>
              <a:spcAft>
                <a:spcPct val="0"/>
              </a:spcAft>
            </a:pPr>
            <a:r>
              <a:rPr lang="en-US" altLang="ja-JP" sz="3200" b="1" dirty="0" smtClean="0">
                <a:solidFill>
                  <a:srgbClr val="FFFF00"/>
                </a:solidFill>
                <a:ea typeface="MS Mincho" pitchFamily="49" charset="-128"/>
                <a:cs typeface="Arial" pitchFamily="34" charset="0"/>
              </a:rPr>
              <a:t> </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rot="20313648">
            <a:off x="5965868" y="5956869"/>
            <a:ext cx="3804377" cy="2092881"/>
          </a:xfrm>
          <a:prstGeom prst="rect">
            <a:avLst/>
          </a:prstGeom>
          <a:noFill/>
          <a:effectLst>
            <a:outerShdw blurRad="50800" dist="50800" dir="5400000" algn="ctr" rotWithShape="0">
              <a:srgbClr val="000000">
                <a:alpha val="45000"/>
              </a:srgbClr>
            </a:outerShdw>
          </a:effectLst>
        </p:spPr>
        <p:txBody>
          <a:bodyPr wrap="square" rtlCol="0">
            <a:spAutoFit/>
          </a:bodyPr>
          <a:lstStyle/>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UPLB | UPLB | UPLB | 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 UPLB</a:t>
            </a:r>
            <a:endParaRPr lang="en-US" sz="1000" dirty="0">
              <a:solidFill>
                <a:schemeClr val="tx1">
                  <a:alpha val="36000"/>
                </a:schemeClr>
              </a:solidFill>
              <a:latin typeface="Adobe Gothic Std B" panose="020B0800000000000000" pitchFamily="34" charset="-128"/>
              <a:ea typeface="Adobe Gothic Std B" panose="020B0800000000000000" pitchFamily="34" charset="-128"/>
            </a:endParaRP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err="1" smtClean="0">
                <a:solidFill>
                  <a:schemeClr val="tx1">
                    <a:alpha val="36000"/>
                  </a:schemeClr>
                </a:solidFill>
                <a:latin typeface="Adobe Gothic Std B" panose="020B0800000000000000" pitchFamily="34" charset="-128"/>
                <a:ea typeface="Adobe Gothic Std B" panose="020B0800000000000000" pitchFamily="34" charset="-128"/>
              </a:rPr>
              <a:t>UPLB</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endParaRPr lang="en-US" sz="1000" dirty="0">
              <a:solidFill>
                <a:schemeClr val="tx1">
                  <a:alpha val="32000"/>
                </a:schemeClr>
              </a:solidFill>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latin typeface="Adobe Gothic Std B" panose="020B0800000000000000" pitchFamily="34" charset="-128"/>
              <a:ea typeface="Adobe Gothic Std B" panose="020B0800000000000000" pitchFamily="34" charset="-128"/>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8408" y="151354"/>
            <a:ext cx="1243682" cy="1295399"/>
          </a:xfrm>
          <a:prstGeom prst="rect">
            <a:avLst/>
          </a:prstGeom>
          <a:effectLst>
            <a:outerShdw blurRad="50800" dir="5400000" algn="ctr" rotWithShape="0">
              <a:schemeClr val="bg2">
                <a:lumMod val="75000"/>
              </a:schemeClr>
            </a:outerShdw>
          </a:effectLst>
        </p:spPr>
      </p:pic>
      <p:sp>
        <p:nvSpPr>
          <p:cNvPr id="16" name="Rectangle 15"/>
          <p:cNvSpPr/>
          <p:nvPr/>
        </p:nvSpPr>
        <p:spPr>
          <a:xfrm>
            <a:off x="1714480" y="357166"/>
            <a:ext cx="6786610" cy="1569660"/>
          </a:xfrm>
          <a:prstGeom prst="rect">
            <a:avLst/>
          </a:prstGeom>
        </p:spPr>
        <p:txBody>
          <a:bodyPr wrap="square">
            <a:spAutoFit/>
          </a:bodyPr>
          <a:lstStyle/>
          <a:p>
            <a:pPr lvl="0" fontAlgn="base">
              <a:spcBef>
                <a:spcPct val="0"/>
              </a:spcBef>
              <a:spcAft>
                <a:spcPct val="0"/>
              </a:spcAft>
            </a:pPr>
            <a:r>
              <a:rPr lang="en-US" altLang="ja-JP" sz="3200" b="1" dirty="0" smtClean="0">
                <a:solidFill>
                  <a:srgbClr val="FFFF00"/>
                </a:solidFill>
                <a:ea typeface="MS Mincho" pitchFamily="49" charset="-128"/>
                <a:cs typeface="Arial" pitchFamily="34" charset="0"/>
              </a:rPr>
              <a:t>Opportunities/Potentials to realize research directions in genomic-climate change-invasion-relationships</a:t>
            </a:r>
          </a:p>
        </p:txBody>
      </p:sp>
      <p:sp>
        <p:nvSpPr>
          <p:cNvPr id="14339" name="Rectangle 3"/>
          <p:cNvSpPr>
            <a:spLocks noChangeArrowheads="1"/>
          </p:cNvSpPr>
          <p:nvPr/>
        </p:nvSpPr>
        <p:spPr bwMode="auto">
          <a:xfrm>
            <a:off x="827584" y="1978962"/>
            <a:ext cx="766834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PH" sz="2800" b="0" i="0" u="none" strike="noStrike" cap="none" normalizeH="0" baseline="0" dirty="0" smtClean="0">
                <a:ln>
                  <a:noFill/>
                </a:ln>
                <a:effectLst/>
                <a:ea typeface="Times New Roman" pitchFamily="18" charset="0"/>
                <a:cs typeface="Arial" pitchFamily="34" charset="0"/>
              </a:rPr>
              <a:t>Available massive range-wide genomic sampling, Available </a:t>
            </a:r>
            <a:r>
              <a:rPr lang="en-PH" sz="2800" dirty="0" smtClean="0">
                <a:ea typeface="Times New Roman" pitchFamily="18" charset="0"/>
                <a:cs typeface="Arial" pitchFamily="34" charset="0"/>
              </a:rPr>
              <a:t>cutting edge genomic analysis, </a:t>
            </a:r>
          </a:p>
          <a:p>
            <a:pPr lvl="0" fontAlgn="base">
              <a:spcBef>
                <a:spcPct val="0"/>
              </a:spcBef>
              <a:spcAft>
                <a:spcPct val="0"/>
              </a:spcAft>
            </a:pPr>
            <a:r>
              <a:rPr kumimoji="0" lang="en-PH" sz="2800" b="0" i="0" u="none" strike="noStrike" cap="none" normalizeH="0" baseline="0" dirty="0" smtClean="0">
                <a:ln>
                  <a:noFill/>
                </a:ln>
                <a:effectLst/>
                <a:ea typeface="Times New Roman" pitchFamily="18" charset="0"/>
                <a:cs typeface="Arial" pitchFamily="34" charset="0"/>
              </a:rPr>
              <a:t>Available fine-scale microclimatic sampling ,</a:t>
            </a:r>
          </a:p>
          <a:p>
            <a:pPr lvl="0" fontAlgn="base">
              <a:spcBef>
                <a:spcPct val="0"/>
              </a:spcBef>
              <a:spcAft>
                <a:spcPct val="0"/>
              </a:spcAft>
            </a:pPr>
            <a:r>
              <a:rPr lang="en-PH" sz="2800" dirty="0" smtClean="0">
                <a:ea typeface="Times New Roman" pitchFamily="18" charset="0"/>
                <a:cs typeface="Arial" pitchFamily="34" charset="0"/>
              </a:rPr>
              <a:t>Available </a:t>
            </a:r>
            <a:r>
              <a:rPr kumimoji="0" lang="en-PH" sz="2800" b="0" i="0" u="none" strike="noStrike" cap="none" normalizeH="0" baseline="0" dirty="0" smtClean="0">
                <a:ln>
                  <a:noFill/>
                </a:ln>
                <a:effectLst/>
                <a:ea typeface="Times New Roman" pitchFamily="18" charset="0"/>
                <a:cs typeface="Arial" pitchFamily="34" charset="0"/>
              </a:rPr>
              <a:t>powerful simulation </a:t>
            </a:r>
            <a:r>
              <a:rPr kumimoji="0" lang="en-PH" sz="2800" b="0" i="0" u="none" strike="noStrike" cap="none" normalizeH="0" baseline="0" dirty="0" err="1" smtClean="0">
                <a:ln>
                  <a:noFill/>
                </a:ln>
                <a:effectLst/>
                <a:ea typeface="Times New Roman" pitchFamily="18" charset="0"/>
                <a:cs typeface="Arial" pitchFamily="34" charset="0"/>
              </a:rPr>
              <a:t>modeling</a:t>
            </a:r>
            <a:r>
              <a:rPr lang="en-PH" sz="2800" dirty="0" smtClean="0">
                <a:ea typeface="Times New Roman" pitchFamily="18" charset="0"/>
                <a:cs typeface="Arial" pitchFamily="34" charset="0"/>
              </a:rPr>
              <a:t> </a:t>
            </a:r>
          </a:p>
          <a:p>
            <a:pPr lvl="0" fontAlgn="base">
              <a:spcBef>
                <a:spcPct val="0"/>
              </a:spcBef>
              <a:spcAft>
                <a:spcPct val="0"/>
              </a:spcAft>
            </a:pPr>
            <a:endParaRPr lang="en-PH" sz="2800" dirty="0" smtClean="0">
              <a:ea typeface="Times New Roman" pitchFamily="18" charset="0"/>
              <a:cs typeface="Arial" pitchFamily="34" charset="0"/>
            </a:endParaRPr>
          </a:p>
          <a:p>
            <a:pPr lvl="0" fontAlgn="base">
              <a:spcBef>
                <a:spcPct val="0"/>
              </a:spcBef>
              <a:spcAft>
                <a:spcPct val="0"/>
              </a:spcAft>
            </a:pPr>
            <a:r>
              <a:rPr lang="en-PH" sz="2800" dirty="0" smtClean="0">
                <a:ea typeface="Times New Roman" pitchFamily="18" charset="0"/>
                <a:cs typeface="Arial" pitchFamily="34" charset="0"/>
                <a:sym typeface="Wingdings" pitchFamily="2" charset="2"/>
              </a:rPr>
              <a:t> Can </a:t>
            </a:r>
            <a:r>
              <a:rPr kumimoji="0" lang="en-PH" sz="2800" b="0" i="0" u="none" strike="noStrike" cap="none" normalizeH="0" baseline="0" dirty="0" smtClean="0">
                <a:ln>
                  <a:noFill/>
                </a:ln>
                <a:effectLst/>
                <a:ea typeface="Times New Roman" pitchFamily="18" charset="0"/>
                <a:cs typeface="Arial" pitchFamily="34" charset="0"/>
              </a:rPr>
              <a:t>revolutionize</a:t>
            </a:r>
            <a:r>
              <a:rPr kumimoji="0" lang="en-PH" sz="2800" b="0" i="0" u="none" strike="noStrike" cap="none" normalizeH="0" dirty="0" smtClean="0">
                <a:ln>
                  <a:noFill/>
                </a:ln>
                <a:effectLst/>
                <a:ea typeface="Times New Roman" pitchFamily="18" charset="0"/>
                <a:cs typeface="Arial" pitchFamily="34" charset="0"/>
              </a:rPr>
              <a:t> </a:t>
            </a:r>
            <a:r>
              <a:rPr kumimoji="0" lang="en-PH" sz="2800" b="0" i="0" u="none" strike="noStrike" cap="none" normalizeH="0" baseline="0" dirty="0" smtClean="0">
                <a:ln>
                  <a:noFill/>
                </a:ln>
                <a:effectLst/>
                <a:ea typeface="Times New Roman" pitchFamily="18" charset="0"/>
                <a:cs typeface="Arial" pitchFamily="34" charset="0"/>
              </a:rPr>
              <a:t>understanding </a:t>
            </a:r>
            <a:r>
              <a:rPr kumimoji="0" lang="en-PH" sz="2800" b="1" i="0" u="none" strike="noStrike" cap="none" normalizeH="0" baseline="0" dirty="0" smtClean="0">
                <a:ln>
                  <a:noFill/>
                </a:ln>
                <a:solidFill>
                  <a:srgbClr val="FFC000"/>
                </a:solidFill>
                <a:effectLst/>
                <a:ea typeface="Times New Roman" pitchFamily="18" charset="0"/>
                <a:cs typeface="Arial" pitchFamily="34" charset="0"/>
              </a:rPr>
              <a:t>gene-environment-climate interactions</a:t>
            </a:r>
            <a:r>
              <a:rPr kumimoji="0" lang="en-PH" sz="2800" b="0" i="0" u="none" strike="noStrike" cap="none" normalizeH="0" baseline="0" dirty="0" smtClean="0">
                <a:ln>
                  <a:noFill/>
                </a:ln>
                <a:effectLst/>
                <a:ea typeface="Times New Roman" pitchFamily="18" charset="0"/>
                <a:cs typeface="Arial" pitchFamily="34" charset="0"/>
              </a:rPr>
              <a:t> (in species or population) and </a:t>
            </a:r>
            <a:r>
              <a:rPr kumimoji="0" lang="en-PH" sz="2800" b="1" i="0" u="none" strike="noStrike" cap="none" normalizeH="0" baseline="0" dirty="0" smtClean="0">
                <a:ln>
                  <a:noFill/>
                </a:ln>
                <a:solidFill>
                  <a:srgbClr val="FFC000"/>
                </a:solidFill>
                <a:effectLst/>
                <a:ea typeface="Times New Roman" pitchFamily="18" charset="0"/>
                <a:cs typeface="Arial" pitchFamily="34" charset="0"/>
              </a:rPr>
              <a:t>how they influence ecosystem responses to global change</a:t>
            </a:r>
            <a:endParaRPr kumimoji="0" lang="en-PH" sz="2800" b="1" i="0" u="none" strike="noStrike" cap="none" normalizeH="0" baseline="0" dirty="0" smtClean="0">
              <a:ln>
                <a:noFill/>
              </a:ln>
              <a:solidFill>
                <a:srgbClr val="FFC000"/>
              </a:solidFill>
              <a:effectLst/>
              <a:cs typeface="Arial" pitchFamily="34" charset="0"/>
            </a:endParaRPr>
          </a:p>
        </p:txBody>
      </p:sp>
      <p:pic>
        <p:nvPicPr>
          <p:cNvPr id="52226" name="Picture 2"/>
          <p:cNvPicPr>
            <a:picLocks noChangeAspect="1" noChangeArrowheads="1"/>
          </p:cNvPicPr>
          <p:nvPr/>
        </p:nvPicPr>
        <p:blipFill>
          <a:blip r:embed="rId4" cstate="print"/>
          <a:srcRect/>
          <a:stretch>
            <a:fillRect/>
          </a:stretch>
        </p:blipFill>
        <p:spPr bwMode="auto">
          <a:xfrm>
            <a:off x="0" y="0"/>
            <a:ext cx="9143999" cy="6857999"/>
          </a:xfrm>
          <a:prstGeom prst="rect">
            <a:avLst/>
          </a:prstGeom>
          <a:noFill/>
          <a:ln w="9525">
            <a:noFill/>
            <a:miter lim="800000"/>
            <a:headEnd/>
            <a:tailEnd/>
          </a:ln>
        </p:spPr>
      </p:pic>
      <p:sp>
        <p:nvSpPr>
          <p:cNvPr id="20" name="TextBox 19"/>
          <p:cNvSpPr txBox="1"/>
          <p:nvPr/>
        </p:nvSpPr>
        <p:spPr>
          <a:xfrm>
            <a:off x="0" y="6239053"/>
            <a:ext cx="9144000" cy="646331"/>
          </a:xfrm>
          <a:prstGeom prst="rect">
            <a:avLst/>
          </a:prstGeom>
          <a:solidFill>
            <a:schemeClr val="tx1"/>
          </a:solidFill>
        </p:spPr>
        <p:txBody>
          <a:bodyPr wrap="square" rtlCol="0">
            <a:spAutoFit/>
          </a:bodyPr>
          <a:lstStyle/>
          <a:p>
            <a:r>
              <a:rPr lang="en-PH" b="1" dirty="0" smtClean="0">
                <a:solidFill>
                  <a:srgbClr val="000099"/>
                </a:solidFill>
              </a:rPr>
              <a:t>Genomic tools that can add capacity for understanding risk and monitoring management actions at each stage of invasion</a:t>
            </a:r>
            <a:endParaRPr lang="en-PH" b="1" dirty="0">
              <a:solidFill>
                <a:srgbClr val="000099"/>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rot="20313648">
            <a:off x="5965868" y="5956869"/>
            <a:ext cx="3804377" cy="2092881"/>
          </a:xfrm>
          <a:prstGeom prst="rect">
            <a:avLst/>
          </a:prstGeom>
          <a:noFill/>
          <a:effectLst>
            <a:outerShdw blurRad="50800" dist="50800" dir="5400000" algn="ctr" rotWithShape="0">
              <a:srgbClr val="000000">
                <a:alpha val="45000"/>
              </a:srgbClr>
            </a:outerShdw>
          </a:effectLst>
        </p:spPr>
        <p:txBody>
          <a:bodyPr wrap="square" rtlCol="0">
            <a:spAutoFit/>
          </a:bodyPr>
          <a:lstStyle/>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UPLB | UPLB | UPLB | 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 UPLB</a:t>
            </a:r>
            <a:endParaRPr lang="en-US" sz="1000" dirty="0">
              <a:solidFill>
                <a:schemeClr val="tx1">
                  <a:alpha val="36000"/>
                </a:schemeClr>
              </a:solidFill>
              <a:latin typeface="Adobe Gothic Std B" panose="020B0800000000000000" pitchFamily="34" charset="-128"/>
              <a:ea typeface="Adobe Gothic Std B" panose="020B0800000000000000" pitchFamily="34" charset="-128"/>
            </a:endParaRP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err="1" smtClean="0">
                <a:solidFill>
                  <a:schemeClr val="tx1">
                    <a:alpha val="36000"/>
                  </a:schemeClr>
                </a:solidFill>
                <a:latin typeface="Adobe Gothic Std B" panose="020B0800000000000000" pitchFamily="34" charset="-128"/>
                <a:ea typeface="Adobe Gothic Std B" panose="020B0800000000000000" pitchFamily="34" charset="-128"/>
              </a:rPr>
              <a:t>UPLB</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endParaRPr lang="en-US" sz="1000" dirty="0">
              <a:solidFill>
                <a:schemeClr val="tx1">
                  <a:alpha val="32000"/>
                </a:schemeClr>
              </a:solidFill>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latin typeface="Adobe Gothic Std B" panose="020B0800000000000000" pitchFamily="34" charset="-128"/>
              <a:ea typeface="Adobe Gothic Std B" panose="020B0800000000000000" pitchFamily="34" charset="-128"/>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8408" y="151354"/>
            <a:ext cx="1243682" cy="1295399"/>
          </a:xfrm>
          <a:prstGeom prst="rect">
            <a:avLst/>
          </a:prstGeom>
          <a:effectLst>
            <a:outerShdw blurRad="50800" dir="5400000" algn="ctr" rotWithShape="0">
              <a:schemeClr val="bg2">
                <a:lumMod val="75000"/>
              </a:schemeClr>
            </a:outerShdw>
          </a:effectLst>
        </p:spPr>
      </p:pic>
      <p:sp>
        <p:nvSpPr>
          <p:cNvPr id="16" name="Rectangle 15"/>
          <p:cNvSpPr/>
          <p:nvPr/>
        </p:nvSpPr>
        <p:spPr>
          <a:xfrm>
            <a:off x="1714480" y="357166"/>
            <a:ext cx="6786610" cy="1569660"/>
          </a:xfrm>
          <a:prstGeom prst="rect">
            <a:avLst/>
          </a:prstGeom>
        </p:spPr>
        <p:txBody>
          <a:bodyPr wrap="square">
            <a:spAutoFit/>
          </a:bodyPr>
          <a:lstStyle/>
          <a:p>
            <a:pPr lvl="0" fontAlgn="base">
              <a:spcBef>
                <a:spcPct val="0"/>
              </a:spcBef>
              <a:spcAft>
                <a:spcPct val="0"/>
              </a:spcAft>
            </a:pPr>
            <a:r>
              <a:rPr lang="en-US" altLang="ja-JP" sz="3200" b="1" dirty="0" smtClean="0">
                <a:solidFill>
                  <a:srgbClr val="FFFF00"/>
                </a:solidFill>
                <a:ea typeface="MS Mincho" pitchFamily="49" charset="-128"/>
                <a:cs typeface="Arial" pitchFamily="34" charset="0"/>
              </a:rPr>
              <a:t>Opportunities/Potentials to realize research directions in genomic-climate change-invasion-relationships</a:t>
            </a:r>
          </a:p>
        </p:txBody>
      </p:sp>
      <p:sp>
        <p:nvSpPr>
          <p:cNvPr id="14339" name="Rectangle 3"/>
          <p:cNvSpPr>
            <a:spLocks noChangeArrowheads="1"/>
          </p:cNvSpPr>
          <p:nvPr/>
        </p:nvSpPr>
        <p:spPr bwMode="auto">
          <a:xfrm>
            <a:off x="827584" y="1978962"/>
            <a:ext cx="766834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PH" sz="2800" b="0" i="0" u="none" strike="noStrike" cap="none" normalizeH="0" baseline="0" dirty="0" smtClean="0">
                <a:ln>
                  <a:noFill/>
                </a:ln>
                <a:effectLst/>
                <a:ea typeface="Times New Roman" pitchFamily="18" charset="0"/>
                <a:cs typeface="Arial" pitchFamily="34" charset="0"/>
              </a:rPr>
              <a:t>Available massive range-wide genomic sampling, Available </a:t>
            </a:r>
            <a:r>
              <a:rPr lang="en-PH" sz="2800" dirty="0" smtClean="0">
                <a:ea typeface="Times New Roman" pitchFamily="18" charset="0"/>
                <a:cs typeface="Arial" pitchFamily="34" charset="0"/>
              </a:rPr>
              <a:t>cutting edge genomic analysis, </a:t>
            </a:r>
          </a:p>
          <a:p>
            <a:pPr lvl="0" fontAlgn="base">
              <a:spcBef>
                <a:spcPct val="0"/>
              </a:spcBef>
              <a:spcAft>
                <a:spcPct val="0"/>
              </a:spcAft>
            </a:pPr>
            <a:r>
              <a:rPr kumimoji="0" lang="en-PH" sz="2800" b="0" i="0" u="none" strike="noStrike" cap="none" normalizeH="0" baseline="0" dirty="0" smtClean="0">
                <a:ln>
                  <a:noFill/>
                </a:ln>
                <a:effectLst/>
                <a:ea typeface="Times New Roman" pitchFamily="18" charset="0"/>
                <a:cs typeface="Arial" pitchFamily="34" charset="0"/>
              </a:rPr>
              <a:t>Available fine-scale microclimatic sampling ,</a:t>
            </a:r>
          </a:p>
          <a:p>
            <a:pPr lvl="0" fontAlgn="base">
              <a:spcBef>
                <a:spcPct val="0"/>
              </a:spcBef>
              <a:spcAft>
                <a:spcPct val="0"/>
              </a:spcAft>
            </a:pPr>
            <a:r>
              <a:rPr lang="en-PH" sz="2800" dirty="0" smtClean="0">
                <a:ea typeface="Times New Roman" pitchFamily="18" charset="0"/>
                <a:cs typeface="Arial" pitchFamily="34" charset="0"/>
              </a:rPr>
              <a:t>Available </a:t>
            </a:r>
            <a:r>
              <a:rPr kumimoji="0" lang="en-PH" sz="2800" b="0" i="0" u="none" strike="noStrike" cap="none" normalizeH="0" baseline="0" dirty="0" smtClean="0">
                <a:ln>
                  <a:noFill/>
                </a:ln>
                <a:effectLst/>
                <a:ea typeface="Times New Roman" pitchFamily="18" charset="0"/>
                <a:cs typeface="Arial" pitchFamily="34" charset="0"/>
              </a:rPr>
              <a:t>powerful simulation </a:t>
            </a:r>
            <a:r>
              <a:rPr kumimoji="0" lang="en-PH" sz="2800" b="0" i="0" u="none" strike="noStrike" cap="none" normalizeH="0" baseline="0" dirty="0" err="1" smtClean="0">
                <a:ln>
                  <a:noFill/>
                </a:ln>
                <a:effectLst/>
                <a:ea typeface="Times New Roman" pitchFamily="18" charset="0"/>
                <a:cs typeface="Arial" pitchFamily="34" charset="0"/>
              </a:rPr>
              <a:t>modeling</a:t>
            </a:r>
            <a:r>
              <a:rPr lang="en-PH" sz="2800" dirty="0" smtClean="0">
                <a:ea typeface="Times New Roman" pitchFamily="18" charset="0"/>
                <a:cs typeface="Arial" pitchFamily="34" charset="0"/>
              </a:rPr>
              <a:t> </a:t>
            </a:r>
          </a:p>
          <a:p>
            <a:pPr lvl="0" fontAlgn="base">
              <a:spcBef>
                <a:spcPct val="0"/>
              </a:spcBef>
              <a:spcAft>
                <a:spcPct val="0"/>
              </a:spcAft>
            </a:pPr>
            <a:endParaRPr lang="en-PH" sz="2800" dirty="0" smtClean="0">
              <a:ea typeface="Times New Roman" pitchFamily="18" charset="0"/>
              <a:cs typeface="Arial" pitchFamily="34" charset="0"/>
            </a:endParaRPr>
          </a:p>
          <a:p>
            <a:pPr lvl="0" fontAlgn="base">
              <a:spcBef>
                <a:spcPct val="0"/>
              </a:spcBef>
              <a:spcAft>
                <a:spcPct val="0"/>
              </a:spcAft>
            </a:pPr>
            <a:r>
              <a:rPr lang="en-PH" sz="2800" dirty="0" smtClean="0">
                <a:ea typeface="Times New Roman" pitchFamily="18" charset="0"/>
                <a:cs typeface="Arial" pitchFamily="34" charset="0"/>
                <a:sym typeface="Wingdings" pitchFamily="2" charset="2"/>
              </a:rPr>
              <a:t> Can </a:t>
            </a:r>
            <a:r>
              <a:rPr kumimoji="0" lang="en-PH" sz="2800" b="0" i="0" u="none" strike="noStrike" cap="none" normalizeH="0" baseline="0" dirty="0" smtClean="0">
                <a:ln>
                  <a:noFill/>
                </a:ln>
                <a:effectLst/>
                <a:ea typeface="Times New Roman" pitchFamily="18" charset="0"/>
                <a:cs typeface="Arial" pitchFamily="34" charset="0"/>
              </a:rPr>
              <a:t>revolutionize</a:t>
            </a:r>
            <a:r>
              <a:rPr kumimoji="0" lang="en-PH" sz="2800" b="0" i="0" u="none" strike="noStrike" cap="none" normalizeH="0" dirty="0" smtClean="0">
                <a:ln>
                  <a:noFill/>
                </a:ln>
                <a:effectLst/>
                <a:ea typeface="Times New Roman" pitchFamily="18" charset="0"/>
                <a:cs typeface="Arial" pitchFamily="34" charset="0"/>
              </a:rPr>
              <a:t> </a:t>
            </a:r>
            <a:r>
              <a:rPr kumimoji="0" lang="en-PH" sz="2800" b="0" i="0" u="none" strike="noStrike" cap="none" normalizeH="0" baseline="0" dirty="0" smtClean="0">
                <a:ln>
                  <a:noFill/>
                </a:ln>
                <a:effectLst/>
                <a:ea typeface="Times New Roman" pitchFamily="18" charset="0"/>
                <a:cs typeface="Arial" pitchFamily="34" charset="0"/>
              </a:rPr>
              <a:t>understanding </a:t>
            </a:r>
            <a:r>
              <a:rPr kumimoji="0" lang="en-PH" sz="2800" b="1" i="0" u="none" strike="noStrike" cap="none" normalizeH="0" baseline="0" dirty="0" smtClean="0">
                <a:ln>
                  <a:noFill/>
                </a:ln>
                <a:solidFill>
                  <a:srgbClr val="FFC000"/>
                </a:solidFill>
                <a:effectLst/>
                <a:ea typeface="Times New Roman" pitchFamily="18" charset="0"/>
                <a:cs typeface="Arial" pitchFamily="34" charset="0"/>
              </a:rPr>
              <a:t>gene-environment-climate interactions</a:t>
            </a:r>
            <a:r>
              <a:rPr kumimoji="0" lang="en-PH" sz="2800" b="0" i="0" u="none" strike="noStrike" cap="none" normalizeH="0" baseline="0" dirty="0" smtClean="0">
                <a:ln>
                  <a:noFill/>
                </a:ln>
                <a:effectLst/>
                <a:ea typeface="Times New Roman" pitchFamily="18" charset="0"/>
                <a:cs typeface="Arial" pitchFamily="34" charset="0"/>
              </a:rPr>
              <a:t> (in species or population) and </a:t>
            </a:r>
            <a:r>
              <a:rPr kumimoji="0" lang="en-PH" sz="2800" b="1" i="0" u="none" strike="noStrike" cap="none" normalizeH="0" baseline="0" dirty="0" smtClean="0">
                <a:ln>
                  <a:noFill/>
                </a:ln>
                <a:solidFill>
                  <a:srgbClr val="FFC000"/>
                </a:solidFill>
                <a:effectLst/>
                <a:ea typeface="Times New Roman" pitchFamily="18" charset="0"/>
                <a:cs typeface="Arial" pitchFamily="34" charset="0"/>
              </a:rPr>
              <a:t>how they influence ecosystem responses to global change</a:t>
            </a:r>
            <a:endParaRPr kumimoji="0" lang="en-PH" sz="2800" b="1" i="0" u="none" strike="noStrike" cap="none" normalizeH="0" baseline="0" dirty="0" smtClean="0">
              <a:ln>
                <a:noFill/>
              </a:ln>
              <a:solidFill>
                <a:srgbClr val="FFC000"/>
              </a:solidFill>
              <a:effectLst/>
              <a:cs typeface="Arial" pitchFamily="34" charset="0"/>
            </a:endParaRPr>
          </a:p>
        </p:txBody>
      </p:sp>
      <p:pic>
        <p:nvPicPr>
          <p:cNvPr id="52226" name="Picture 2"/>
          <p:cNvPicPr>
            <a:picLocks noChangeAspect="1" noChangeArrowheads="1"/>
          </p:cNvPicPr>
          <p:nvPr/>
        </p:nvPicPr>
        <p:blipFill>
          <a:blip r:embed="rId4" cstate="print"/>
          <a:srcRect/>
          <a:stretch>
            <a:fillRect/>
          </a:stretch>
        </p:blipFill>
        <p:spPr bwMode="auto">
          <a:xfrm>
            <a:off x="0" y="0"/>
            <a:ext cx="9143999" cy="6857999"/>
          </a:xfrm>
          <a:prstGeom prst="rect">
            <a:avLst/>
          </a:prstGeom>
          <a:noFill/>
          <a:ln w="9525">
            <a:noFill/>
            <a:miter lim="800000"/>
            <a:headEnd/>
            <a:tailEnd/>
          </a:ln>
        </p:spPr>
      </p:pic>
      <p:sp>
        <p:nvSpPr>
          <p:cNvPr id="7" name="Oval 6"/>
          <p:cNvSpPr/>
          <p:nvPr/>
        </p:nvSpPr>
        <p:spPr bwMode="auto">
          <a:xfrm>
            <a:off x="2339752" y="620688"/>
            <a:ext cx="2160240" cy="864096"/>
          </a:xfrm>
          <a:prstGeom prst="ellipse">
            <a:avLst/>
          </a:prstGeom>
          <a:no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PH"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TextBox 7"/>
          <p:cNvSpPr txBox="1"/>
          <p:nvPr/>
        </p:nvSpPr>
        <p:spPr>
          <a:xfrm>
            <a:off x="4572000" y="260648"/>
            <a:ext cx="2376264" cy="2677656"/>
          </a:xfrm>
          <a:prstGeom prst="rect">
            <a:avLst/>
          </a:prstGeom>
          <a:solidFill>
            <a:schemeClr val="tx1"/>
          </a:solidFill>
          <a:ln>
            <a:solidFill>
              <a:srgbClr val="FF0000"/>
            </a:solidFill>
          </a:ln>
        </p:spPr>
        <p:txBody>
          <a:bodyPr wrap="square" rtlCol="0">
            <a:spAutoFit/>
          </a:bodyPr>
          <a:lstStyle/>
          <a:p>
            <a:r>
              <a:rPr lang="en-PH" sz="2800" dirty="0" smtClean="0">
                <a:solidFill>
                  <a:srgbClr val="FF0000"/>
                </a:solidFill>
              </a:rPr>
              <a:t>What are the risks of this species invading under climate change?</a:t>
            </a:r>
            <a:endParaRPr lang="en-PH" sz="2800" dirty="0">
              <a:solidFill>
                <a:srgbClr val="FF0000"/>
              </a:solidFill>
            </a:endParaRPr>
          </a:p>
        </p:txBody>
      </p:sp>
      <p:sp>
        <p:nvSpPr>
          <p:cNvPr id="20" name="TextBox 19"/>
          <p:cNvSpPr txBox="1"/>
          <p:nvPr/>
        </p:nvSpPr>
        <p:spPr>
          <a:xfrm>
            <a:off x="0" y="6239053"/>
            <a:ext cx="9144000" cy="646331"/>
          </a:xfrm>
          <a:prstGeom prst="rect">
            <a:avLst/>
          </a:prstGeom>
          <a:solidFill>
            <a:schemeClr val="tx1"/>
          </a:solidFill>
        </p:spPr>
        <p:txBody>
          <a:bodyPr wrap="square" rtlCol="0">
            <a:spAutoFit/>
          </a:bodyPr>
          <a:lstStyle/>
          <a:p>
            <a:r>
              <a:rPr lang="en-PH" b="1" dirty="0" smtClean="0">
                <a:solidFill>
                  <a:srgbClr val="000099"/>
                </a:solidFill>
              </a:rPr>
              <a:t>Genomic tools that can add capacity for understanding risk and monitoring management actions at each stage of invasion</a:t>
            </a:r>
            <a:endParaRPr lang="en-PH" b="1" dirty="0">
              <a:solidFill>
                <a:srgbClr val="000099"/>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rot="20313648">
            <a:off x="5965868" y="5956869"/>
            <a:ext cx="3804377" cy="2092881"/>
          </a:xfrm>
          <a:prstGeom prst="rect">
            <a:avLst/>
          </a:prstGeom>
          <a:noFill/>
          <a:effectLst>
            <a:outerShdw blurRad="50800" dist="50800" dir="5400000" algn="ctr" rotWithShape="0">
              <a:srgbClr val="000000">
                <a:alpha val="45000"/>
              </a:srgbClr>
            </a:outerShdw>
          </a:effectLst>
        </p:spPr>
        <p:txBody>
          <a:bodyPr wrap="square" rtlCol="0">
            <a:spAutoFit/>
          </a:bodyPr>
          <a:lstStyle/>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UPLB | UPLB | UPLB | 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 UPLB</a:t>
            </a:r>
            <a:endParaRPr lang="en-US" sz="1000" dirty="0">
              <a:solidFill>
                <a:schemeClr val="tx1">
                  <a:alpha val="36000"/>
                </a:schemeClr>
              </a:solidFill>
              <a:latin typeface="Adobe Gothic Std B" panose="020B0800000000000000" pitchFamily="34" charset="-128"/>
              <a:ea typeface="Adobe Gothic Std B" panose="020B0800000000000000" pitchFamily="34" charset="-128"/>
            </a:endParaRP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err="1" smtClean="0">
                <a:solidFill>
                  <a:schemeClr val="tx1">
                    <a:alpha val="36000"/>
                  </a:schemeClr>
                </a:solidFill>
                <a:latin typeface="Adobe Gothic Std B" panose="020B0800000000000000" pitchFamily="34" charset="-128"/>
                <a:ea typeface="Adobe Gothic Std B" panose="020B0800000000000000" pitchFamily="34" charset="-128"/>
              </a:rPr>
              <a:t>UPLB</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endParaRPr lang="en-US" sz="1000" dirty="0">
              <a:solidFill>
                <a:schemeClr val="tx1">
                  <a:alpha val="32000"/>
                </a:schemeClr>
              </a:solidFill>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latin typeface="Adobe Gothic Std B" panose="020B0800000000000000" pitchFamily="34" charset="-128"/>
              <a:ea typeface="Adobe Gothic Std B" panose="020B0800000000000000" pitchFamily="34" charset="-128"/>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8408" y="151354"/>
            <a:ext cx="1243682" cy="1295399"/>
          </a:xfrm>
          <a:prstGeom prst="rect">
            <a:avLst/>
          </a:prstGeom>
          <a:effectLst>
            <a:outerShdw blurRad="50800" dir="5400000" algn="ctr" rotWithShape="0">
              <a:schemeClr val="bg2">
                <a:lumMod val="75000"/>
              </a:schemeClr>
            </a:outerShdw>
          </a:effectLst>
        </p:spPr>
      </p:pic>
      <p:sp>
        <p:nvSpPr>
          <p:cNvPr id="16" name="Rectangle 15"/>
          <p:cNvSpPr/>
          <p:nvPr/>
        </p:nvSpPr>
        <p:spPr>
          <a:xfrm>
            <a:off x="1714480" y="357166"/>
            <a:ext cx="6786610" cy="1569660"/>
          </a:xfrm>
          <a:prstGeom prst="rect">
            <a:avLst/>
          </a:prstGeom>
        </p:spPr>
        <p:txBody>
          <a:bodyPr wrap="square">
            <a:spAutoFit/>
          </a:bodyPr>
          <a:lstStyle/>
          <a:p>
            <a:pPr lvl="0" fontAlgn="base">
              <a:spcBef>
                <a:spcPct val="0"/>
              </a:spcBef>
              <a:spcAft>
                <a:spcPct val="0"/>
              </a:spcAft>
            </a:pPr>
            <a:r>
              <a:rPr lang="en-US" altLang="ja-JP" sz="3200" b="1" dirty="0" smtClean="0">
                <a:solidFill>
                  <a:srgbClr val="FFFF00"/>
                </a:solidFill>
                <a:ea typeface="MS Mincho" pitchFamily="49" charset="-128"/>
                <a:cs typeface="Arial" pitchFamily="34" charset="0"/>
              </a:rPr>
              <a:t>Opportunities/Potentials to realize research directions in genomic-climate change-invasion-relationships</a:t>
            </a:r>
          </a:p>
        </p:txBody>
      </p:sp>
      <p:sp>
        <p:nvSpPr>
          <p:cNvPr id="14339" name="Rectangle 3"/>
          <p:cNvSpPr>
            <a:spLocks noChangeArrowheads="1"/>
          </p:cNvSpPr>
          <p:nvPr/>
        </p:nvSpPr>
        <p:spPr bwMode="auto">
          <a:xfrm>
            <a:off x="827584" y="1978962"/>
            <a:ext cx="766834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PH" sz="2800" b="0" i="0" u="none" strike="noStrike" cap="none" normalizeH="0" baseline="0" dirty="0" smtClean="0">
                <a:ln>
                  <a:noFill/>
                </a:ln>
                <a:effectLst/>
                <a:ea typeface="Times New Roman" pitchFamily="18" charset="0"/>
                <a:cs typeface="Arial" pitchFamily="34" charset="0"/>
              </a:rPr>
              <a:t>Available massive range-wide genomic sampling, Available </a:t>
            </a:r>
            <a:r>
              <a:rPr lang="en-PH" sz="2800" dirty="0" smtClean="0">
                <a:ea typeface="Times New Roman" pitchFamily="18" charset="0"/>
                <a:cs typeface="Arial" pitchFamily="34" charset="0"/>
              </a:rPr>
              <a:t>cutting edge genomic analysis, </a:t>
            </a:r>
          </a:p>
          <a:p>
            <a:pPr lvl="0" fontAlgn="base">
              <a:spcBef>
                <a:spcPct val="0"/>
              </a:spcBef>
              <a:spcAft>
                <a:spcPct val="0"/>
              </a:spcAft>
            </a:pPr>
            <a:r>
              <a:rPr kumimoji="0" lang="en-PH" sz="2800" b="0" i="0" u="none" strike="noStrike" cap="none" normalizeH="0" baseline="0" dirty="0" smtClean="0">
                <a:ln>
                  <a:noFill/>
                </a:ln>
                <a:effectLst/>
                <a:ea typeface="Times New Roman" pitchFamily="18" charset="0"/>
                <a:cs typeface="Arial" pitchFamily="34" charset="0"/>
              </a:rPr>
              <a:t>Available fine-scale microclimatic sampling ,</a:t>
            </a:r>
          </a:p>
          <a:p>
            <a:pPr lvl="0" fontAlgn="base">
              <a:spcBef>
                <a:spcPct val="0"/>
              </a:spcBef>
              <a:spcAft>
                <a:spcPct val="0"/>
              </a:spcAft>
            </a:pPr>
            <a:r>
              <a:rPr lang="en-PH" sz="2800" dirty="0" smtClean="0">
                <a:ea typeface="Times New Roman" pitchFamily="18" charset="0"/>
                <a:cs typeface="Arial" pitchFamily="34" charset="0"/>
              </a:rPr>
              <a:t>Available </a:t>
            </a:r>
            <a:r>
              <a:rPr kumimoji="0" lang="en-PH" sz="2800" b="0" i="0" u="none" strike="noStrike" cap="none" normalizeH="0" baseline="0" dirty="0" smtClean="0">
                <a:ln>
                  <a:noFill/>
                </a:ln>
                <a:effectLst/>
                <a:ea typeface="Times New Roman" pitchFamily="18" charset="0"/>
                <a:cs typeface="Arial" pitchFamily="34" charset="0"/>
              </a:rPr>
              <a:t>powerful simulation </a:t>
            </a:r>
            <a:r>
              <a:rPr kumimoji="0" lang="en-PH" sz="2800" b="0" i="0" u="none" strike="noStrike" cap="none" normalizeH="0" baseline="0" dirty="0" err="1" smtClean="0">
                <a:ln>
                  <a:noFill/>
                </a:ln>
                <a:effectLst/>
                <a:ea typeface="Times New Roman" pitchFamily="18" charset="0"/>
                <a:cs typeface="Arial" pitchFamily="34" charset="0"/>
              </a:rPr>
              <a:t>modeling</a:t>
            </a:r>
            <a:r>
              <a:rPr lang="en-PH" sz="2800" dirty="0" smtClean="0">
                <a:ea typeface="Times New Roman" pitchFamily="18" charset="0"/>
                <a:cs typeface="Arial" pitchFamily="34" charset="0"/>
              </a:rPr>
              <a:t> </a:t>
            </a:r>
          </a:p>
          <a:p>
            <a:pPr lvl="0" fontAlgn="base">
              <a:spcBef>
                <a:spcPct val="0"/>
              </a:spcBef>
              <a:spcAft>
                <a:spcPct val="0"/>
              </a:spcAft>
            </a:pPr>
            <a:endParaRPr lang="en-PH" sz="2800" dirty="0" smtClean="0">
              <a:ea typeface="Times New Roman" pitchFamily="18" charset="0"/>
              <a:cs typeface="Arial" pitchFamily="34" charset="0"/>
            </a:endParaRPr>
          </a:p>
          <a:p>
            <a:pPr lvl="0" fontAlgn="base">
              <a:spcBef>
                <a:spcPct val="0"/>
              </a:spcBef>
              <a:spcAft>
                <a:spcPct val="0"/>
              </a:spcAft>
            </a:pPr>
            <a:r>
              <a:rPr lang="en-PH" sz="2800" dirty="0" smtClean="0">
                <a:ea typeface="Times New Roman" pitchFamily="18" charset="0"/>
                <a:cs typeface="Arial" pitchFamily="34" charset="0"/>
                <a:sym typeface="Wingdings" pitchFamily="2" charset="2"/>
              </a:rPr>
              <a:t> Can </a:t>
            </a:r>
            <a:r>
              <a:rPr kumimoji="0" lang="en-PH" sz="2800" b="0" i="0" u="none" strike="noStrike" cap="none" normalizeH="0" baseline="0" dirty="0" smtClean="0">
                <a:ln>
                  <a:noFill/>
                </a:ln>
                <a:effectLst/>
                <a:ea typeface="Times New Roman" pitchFamily="18" charset="0"/>
                <a:cs typeface="Arial" pitchFamily="34" charset="0"/>
              </a:rPr>
              <a:t>revolutionize</a:t>
            </a:r>
            <a:r>
              <a:rPr kumimoji="0" lang="en-PH" sz="2800" b="0" i="0" u="none" strike="noStrike" cap="none" normalizeH="0" dirty="0" smtClean="0">
                <a:ln>
                  <a:noFill/>
                </a:ln>
                <a:effectLst/>
                <a:ea typeface="Times New Roman" pitchFamily="18" charset="0"/>
                <a:cs typeface="Arial" pitchFamily="34" charset="0"/>
              </a:rPr>
              <a:t> </a:t>
            </a:r>
            <a:r>
              <a:rPr kumimoji="0" lang="en-PH" sz="2800" b="0" i="0" u="none" strike="noStrike" cap="none" normalizeH="0" baseline="0" dirty="0" smtClean="0">
                <a:ln>
                  <a:noFill/>
                </a:ln>
                <a:effectLst/>
                <a:ea typeface="Times New Roman" pitchFamily="18" charset="0"/>
                <a:cs typeface="Arial" pitchFamily="34" charset="0"/>
              </a:rPr>
              <a:t>understanding </a:t>
            </a:r>
            <a:r>
              <a:rPr kumimoji="0" lang="en-PH" sz="2800" b="1" i="0" u="none" strike="noStrike" cap="none" normalizeH="0" baseline="0" dirty="0" smtClean="0">
                <a:ln>
                  <a:noFill/>
                </a:ln>
                <a:solidFill>
                  <a:srgbClr val="FFC000"/>
                </a:solidFill>
                <a:effectLst/>
                <a:ea typeface="Times New Roman" pitchFamily="18" charset="0"/>
                <a:cs typeface="Arial" pitchFamily="34" charset="0"/>
              </a:rPr>
              <a:t>gene-environment-climate interactions</a:t>
            </a:r>
            <a:r>
              <a:rPr kumimoji="0" lang="en-PH" sz="2800" b="0" i="0" u="none" strike="noStrike" cap="none" normalizeH="0" baseline="0" dirty="0" smtClean="0">
                <a:ln>
                  <a:noFill/>
                </a:ln>
                <a:effectLst/>
                <a:ea typeface="Times New Roman" pitchFamily="18" charset="0"/>
                <a:cs typeface="Arial" pitchFamily="34" charset="0"/>
              </a:rPr>
              <a:t> (in species or population) and </a:t>
            </a:r>
            <a:r>
              <a:rPr kumimoji="0" lang="en-PH" sz="2800" b="1" i="0" u="none" strike="noStrike" cap="none" normalizeH="0" baseline="0" dirty="0" smtClean="0">
                <a:ln>
                  <a:noFill/>
                </a:ln>
                <a:solidFill>
                  <a:srgbClr val="FFC000"/>
                </a:solidFill>
                <a:effectLst/>
                <a:ea typeface="Times New Roman" pitchFamily="18" charset="0"/>
                <a:cs typeface="Arial" pitchFamily="34" charset="0"/>
              </a:rPr>
              <a:t>how they influence ecosystem responses to global change</a:t>
            </a:r>
            <a:endParaRPr kumimoji="0" lang="en-PH" sz="2800" b="1" i="0" u="none" strike="noStrike" cap="none" normalizeH="0" baseline="0" dirty="0" smtClean="0">
              <a:ln>
                <a:noFill/>
              </a:ln>
              <a:solidFill>
                <a:srgbClr val="FFC000"/>
              </a:solidFill>
              <a:effectLst/>
              <a:cs typeface="Arial" pitchFamily="34" charset="0"/>
            </a:endParaRPr>
          </a:p>
        </p:txBody>
      </p:sp>
      <p:pic>
        <p:nvPicPr>
          <p:cNvPr id="52226" name="Picture 2"/>
          <p:cNvPicPr>
            <a:picLocks noChangeAspect="1" noChangeArrowheads="1"/>
          </p:cNvPicPr>
          <p:nvPr/>
        </p:nvPicPr>
        <p:blipFill>
          <a:blip r:embed="rId4" cstate="print"/>
          <a:srcRect/>
          <a:stretch>
            <a:fillRect/>
          </a:stretch>
        </p:blipFill>
        <p:spPr bwMode="auto">
          <a:xfrm>
            <a:off x="0" y="0"/>
            <a:ext cx="9143999" cy="6857999"/>
          </a:xfrm>
          <a:prstGeom prst="rect">
            <a:avLst/>
          </a:prstGeom>
          <a:noFill/>
          <a:ln w="9525">
            <a:noFill/>
            <a:miter lim="800000"/>
            <a:headEnd/>
            <a:tailEnd/>
          </a:ln>
        </p:spPr>
      </p:pic>
      <p:sp>
        <p:nvSpPr>
          <p:cNvPr id="15" name="Oval 14"/>
          <p:cNvSpPr/>
          <p:nvPr/>
        </p:nvSpPr>
        <p:spPr bwMode="auto">
          <a:xfrm>
            <a:off x="2411760" y="2708920"/>
            <a:ext cx="2160240" cy="864096"/>
          </a:xfrm>
          <a:prstGeom prst="ellipse">
            <a:avLst/>
          </a:prstGeom>
          <a:no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PH"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TextBox 16"/>
          <p:cNvSpPr txBox="1"/>
          <p:nvPr/>
        </p:nvSpPr>
        <p:spPr>
          <a:xfrm>
            <a:off x="4572000" y="2708920"/>
            <a:ext cx="2376264" cy="1384995"/>
          </a:xfrm>
          <a:prstGeom prst="rect">
            <a:avLst/>
          </a:prstGeom>
          <a:solidFill>
            <a:schemeClr val="tx1"/>
          </a:solidFill>
          <a:ln>
            <a:solidFill>
              <a:srgbClr val="FF0000"/>
            </a:solidFill>
          </a:ln>
        </p:spPr>
        <p:txBody>
          <a:bodyPr wrap="square" rtlCol="0">
            <a:spAutoFit/>
          </a:bodyPr>
          <a:lstStyle/>
          <a:p>
            <a:r>
              <a:rPr lang="en-PH" sz="2800" dirty="0" smtClean="0">
                <a:solidFill>
                  <a:srgbClr val="FF0000"/>
                </a:solidFill>
              </a:rPr>
              <a:t>Is the invasive species likely to spread?</a:t>
            </a:r>
            <a:endParaRPr lang="en-PH" sz="2800" dirty="0">
              <a:solidFill>
                <a:srgbClr val="FF0000"/>
              </a:solidFill>
            </a:endParaRPr>
          </a:p>
        </p:txBody>
      </p:sp>
      <p:sp>
        <p:nvSpPr>
          <p:cNvPr id="20" name="TextBox 19"/>
          <p:cNvSpPr txBox="1"/>
          <p:nvPr/>
        </p:nvSpPr>
        <p:spPr>
          <a:xfrm>
            <a:off x="0" y="6239053"/>
            <a:ext cx="9144000" cy="646331"/>
          </a:xfrm>
          <a:prstGeom prst="rect">
            <a:avLst/>
          </a:prstGeom>
          <a:solidFill>
            <a:schemeClr val="tx1"/>
          </a:solidFill>
        </p:spPr>
        <p:txBody>
          <a:bodyPr wrap="square" rtlCol="0">
            <a:spAutoFit/>
          </a:bodyPr>
          <a:lstStyle/>
          <a:p>
            <a:r>
              <a:rPr lang="en-PH" b="1" dirty="0" smtClean="0">
                <a:solidFill>
                  <a:srgbClr val="000099"/>
                </a:solidFill>
              </a:rPr>
              <a:t>Genomic tools that can add capacity for understanding risk and monitoring management actions at each stage of invasion</a:t>
            </a:r>
            <a:endParaRPr lang="en-PH" b="1" dirty="0">
              <a:solidFill>
                <a:srgbClr val="000099"/>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rot="20313648">
            <a:off x="5965868" y="5956869"/>
            <a:ext cx="3804377" cy="2092881"/>
          </a:xfrm>
          <a:prstGeom prst="rect">
            <a:avLst/>
          </a:prstGeom>
          <a:noFill/>
          <a:effectLst>
            <a:outerShdw blurRad="50800" dist="50800" dir="5400000" algn="ctr" rotWithShape="0">
              <a:srgbClr val="000000">
                <a:alpha val="45000"/>
              </a:srgbClr>
            </a:outerShdw>
          </a:effectLst>
        </p:spPr>
        <p:txBody>
          <a:bodyPr wrap="square" rtlCol="0">
            <a:spAutoFit/>
          </a:bodyPr>
          <a:lstStyle/>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UPLB | UPLB | UPLB | 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 UPLB</a:t>
            </a:r>
            <a:endParaRPr lang="en-US" sz="1000" dirty="0">
              <a:solidFill>
                <a:schemeClr val="tx1">
                  <a:alpha val="36000"/>
                </a:schemeClr>
              </a:solidFill>
              <a:latin typeface="Adobe Gothic Std B" panose="020B0800000000000000" pitchFamily="34" charset="-128"/>
              <a:ea typeface="Adobe Gothic Std B" panose="020B0800000000000000" pitchFamily="34" charset="-128"/>
            </a:endParaRP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err="1" smtClean="0">
                <a:solidFill>
                  <a:schemeClr val="tx1">
                    <a:alpha val="36000"/>
                  </a:schemeClr>
                </a:solidFill>
                <a:latin typeface="Adobe Gothic Std B" panose="020B0800000000000000" pitchFamily="34" charset="-128"/>
                <a:ea typeface="Adobe Gothic Std B" panose="020B0800000000000000" pitchFamily="34" charset="-128"/>
              </a:rPr>
              <a:t>UPLB</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endParaRPr lang="en-US" sz="1000" dirty="0">
              <a:solidFill>
                <a:schemeClr val="tx1">
                  <a:alpha val="32000"/>
                </a:schemeClr>
              </a:solidFill>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latin typeface="Adobe Gothic Std B" panose="020B0800000000000000" pitchFamily="34" charset="-128"/>
              <a:ea typeface="Adobe Gothic Std B" panose="020B0800000000000000" pitchFamily="34" charset="-128"/>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8408" y="151354"/>
            <a:ext cx="1243682" cy="1295399"/>
          </a:xfrm>
          <a:prstGeom prst="rect">
            <a:avLst/>
          </a:prstGeom>
          <a:effectLst>
            <a:outerShdw blurRad="50800" dir="5400000" algn="ctr" rotWithShape="0">
              <a:schemeClr val="bg2">
                <a:lumMod val="75000"/>
              </a:schemeClr>
            </a:outerShdw>
          </a:effectLst>
        </p:spPr>
      </p:pic>
      <p:sp>
        <p:nvSpPr>
          <p:cNvPr id="16" name="Rectangle 15"/>
          <p:cNvSpPr/>
          <p:nvPr/>
        </p:nvSpPr>
        <p:spPr>
          <a:xfrm>
            <a:off x="1714480" y="357166"/>
            <a:ext cx="6786610" cy="1569660"/>
          </a:xfrm>
          <a:prstGeom prst="rect">
            <a:avLst/>
          </a:prstGeom>
        </p:spPr>
        <p:txBody>
          <a:bodyPr wrap="square">
            <a:spAutoFit/>
          </a:bodyPr>
          <a:lstStyle/>
          <a:p>
            <a:pPr lvl="0" fontAlgn="base">
              <a:spcBef>
                <a:spcPct val="0"/>
              </a:spcBef>
              <a:spcAft>
                <a:spcPct val="0"/>
              </a:spcAft>
            </a:pPr>
            <a:r>
              <a:rPr lang="en-US" altLang="ja-JP" sz="3200" b="1" dirty="0" smtClean="0">
                <a:solidFill>
                  <a:srgbClr val="FFFF00"/>
                </a:solidFill>
                <a:ea typeface="MS Mincho" pitchFamily="49" charset="-128"/>
                <a:cs typeface="Arial" pitchFamily="34" charset="0"/>
              </a:rPr>
              <a:t>Opportunities/Potentials to realize research directions in genomic-climate change-invasion-relationships</a:t>
            </a:r>
          </a:p>
        </p:txBody>
      </p:sp>
      <p:sp>
        <p:nvSpPr>
          <p:cNvPr id="14339" name="Rectangle 3"/>
          <p:cNvSpPr>
            <a:spLocks noChangeArrowheads="1"/>
          </p:cNvSpPr>
          <p:nvPr/>
        </p:nvSpPr>
        <p:spPr bwMode="auto">
          <a:xfrm>
            <a:off x="827584" y="1978962"/>
            <a:ext cx="766834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PH" sz="2800" b="0" i="0" u="none" strike="noStrike" cap="none" normalizeH="0" baseline="0" dirty="0" smtClean="0">
                <a:ln>
                  <a:noFill/>
                </a:ln>
                <a:effectLst/>
                <a:ea typeface="Times New Roman" pitchFamily="18" charset="0"/>
                <a:cs typeface="Arial" pitchFamily="34" charset="0"/>
              </a:rPr>
              <a:t>Available massive range-wide genomic sampling, Available </a:t>
            </a:r>
            <a:r>
              <a:rPr lang="en-PH" sz="2800" dirty="0" smtClean="0">
                <a:ea typeface="Times New Roman" pitchFamily="18" charset="0"/>
                <a:cs typeface="Arial" pitchFamily="34" charset="0"/>
              </a:rPr>
              <a:t>cutting edge genomic analysis, </a:t>
            </a:r>
          </a:p>
          <a:p>
            <a:pPr lvl="0" fontAlgn="base">
              <a:spcBef>
                <a:spcPct val="0"/>
              </a:spcBef>
              <a:spcAft>
                <a:spcPct val="0"/>
              </a:spcAft>
            </a:pPr>
            <a:r>
              <a:rPr kumimoji="0" lang="en-PH" sz="2800" b="0" i="0" u="none" strike="noStrike" cap="none" normalizeH="0" baseline="0" dirty="0" smtClean="0">
                <a:ln>
                  <a:noFill/>
                </a:ln>
                <a:effectLst/>
                <a:ea typeface="Times New Roman" pitchFamily="18" charset="0"/>
                <a:cs typeface="Arial" pitchFamily="34" charset="0"/>
              </a:rPr>
              <a:t>Available fine-scale microclimatic sampling ,</a:t>
            </a:r>
          </a:p>
          <a:p>
            <a:pPr lvl="0" fontAlgn="base">
              <a:spcBef>
                <a:spcPct val="0"/>
              </a:spcBef>
              <a:spcAft>
                <a:spcPct val="0"/>
              </a:spcAft>
            </a:pPr>
            <a:r>
              <a:rPr lang="en-PH" sz="2800" dirty="0" smtClean="0">
                <a:ea typeface="Times New Roman" pitchFamily="18" charset="0"/>
                <a:cs typeface="Arial" pitchFamily="34" charset="0"/>
              </a:rPr>
              <a:t>Available </a:t>
            </a:r>
            <a:r>
              <a:rPr kumimoji="0" lang="en-PH" sz="2800" b="0" i="0" u="none" strike="noStrike" cap="none" normalizeH="0" baseline="0" dirty="0" smtClean="0">
                <a:ln>
                  <a:noFill/>
                </a:ln>
                <a:effectLst/>
                <a:ea typeface="Times New Roman" pitchFamily="18" charset="0"/>
                <a:cs typeface="Arial" pitchFamily="34" charset="0"/>
              </a:rPr>
              <a:t>powerful simulation </a:t>
            </a:r>
            <a:r>
              <a:rPr kumimoji="0" lang="en-PH" sz="2800" b="0" i="0" u="none" strike="noStrike" cap="none" normalizeH="0" baseline="0" dirty="0" err="1" smtClean="0">
                <a:ln>
                  <a:noFill/>
                </a:ln>
                <a:effectLst/>
                <a:ea typeface="Times New Roman" pitchFamily="18" charset="0"/>
                <a:cs typeface="Arial" pitchFamily="34" charset="0"/>
              </a:rPr>
              <a:t>modeling</a:t>
            </a:r>
            <a:r>
              <a:rPr lang="en-PH" sz="2800" dirty="0" smtClean="0">
                <a:ea typeface="Times New Roman" pitchFamily="18" charset="0"/>
                <a:cs typeface="Arial" pitchFamily="34" charset="0"/>
              </a:rPr>
              <a:t> </a:t>
            </a:r>
          </a:p>
          <a:p>
            <a:pPr lvl="0" fontAlgn="base">
              <a:spcBef>
                <a:spcPct val="0"/>
              </a:spcBef>
              <a:spcAft>
                <a:spcPct val="0"/>
              </a:spcAft>
            </a:pPr>
            <a:endParaRPr lang="en-PH" sz="2800" dirty="0" smtClean="0">
              <a:ea typeface="Times New Roman" pitchFamily="18" charset="0"/>
              <a:cs typeface="Arial" pitchFamily="34" charset="0"/>
            </a:endParaRPr>
          </a:p>
          <a:p>
            <a:pPr lvl="0" fontAlgn="base">
              <a:spcBef>
                <a:spcPct val="0"/>
              </a:spcBef>
              <a:spcAft>
                <a:spcPct val="0"/>
              </a:spcAft>
            </a:pPr>
            <a:r>
              <a:rPr lang="en-PH" sz="2800" dirty="0" smtClean="0">
                <a:ea typeface="Times New Roman" pitchFamily="18" charset="0"/>
                <a:cs typeface="Arial" pitchFamily="34" charset="0"/>
                <a:sym typeface="Wingdings" pitchFamily="2" charset="2"/>
              </a:rPr>
              <a:t> Can </a:t>
            </a:r>
            <a:r>
              <a:rPr kumimoji="0" lang="en-PH" sz="2800" b="0" i="0" u="none" strike="noStrike" cap="none" normalizeH="0" baseline="0" dirty="0" smtClean="0">
                <a:ln>
                  <a:noFill/>
                </a:ln>
                <a:effectLst/>
                <a:ea typeface="Times New Roman" pitchFamily="18" charset="0"/>
                <a:cs typeface="Arial" pitchFamily="34" charset="0"/>
              </a:rPr>
              <a:t>revolutionize</a:t>
            </a:r>
            <a:r>
              <a:rPr kumimoji="0" lang="en-PH" sz="2800" b="0" i="0" u="none" strike="noStrike" cap="none" normalizeH="0" dirty="0" smtClean="0">
                <a:ln>
                  <a:noFill/>
                </a:ln>
                <a:effectLst/>
                <a:ea typeface="Times New Roman" pitchFamily="18" charset="0"/>
                <a:cs typeface="Arial" pitchFamily="34" charset="0"/>
              </a:rPr>
              <a:t> </a:t>
            </a:r>
            <a:r>
              <a:rPr kumimoji="0" lang="en-PH" sz="2800" b="0" i="0" u="none" strike="noStrike" cap="none" normalizeH="0" baseline="0" dirty="0" smtClean="0">
                <a:ln>
                  <a:noFill/>
                </a:ln>
                <a:effectLst/>
                <a:ea typeface="Times New Roman" pitchFamily="18" charset="0"/>
                <a:cs typeface="Arial" pitchFamily="34" charset="0"/>
              </a:rPr>
              <a:t>understanding </a:t>
            </a:r>
            <a:r>
              <a:rPr kumimoji="0" lang="en-PH" sz="2800" b="1" i="0" u="none" strike="noStrike" cap="none" normalizeH="0" baseline="0" dirty="0" smtClean="0">
                <a:ln>
                  <a:noFill/>
                </a:ln>
                <a:solidFill>
                  <a:srgbClr val="FFC000"/>
                </a:solidFill>
                <a:effectLst/>
                <a:ea typeface="Times New Roman" pitchFamily="18" charset="0"/>
                <a:cs typeface="Arial" pitchFamily="34" charset="0"/>
              </a:rPr>
              <a:t>gene-environment-climate interactions</a:t>
            </a:r>
            <a:r>
              <a:rPr kumimoji="0" lang="en-PH" sz="2800" b="0" i="0" u="none" strike="noStrike" cap="none" normalizeH="0" baseline="0" dirty="0" smtClean="0">
                <a:ln>
                  <a:noFill/>
                </a:ln>
                <a:effectLst/>
                <a:ea typeface="Times New Roman" pitchFamily="18" charset="0"/>
                <a:cs typeface="Arial" pitchFamily="34" charset="0"/>
              </a:rPr>
              <a:t> (in species or population) and </a:t>
            </a:r>
            <a:r>
              <a:rPr kumimoji="0" lang="en-PH" sz="2800" b="1" i="0" u="none" strike="noStrike" cap="none" normalizeH="0" baseline="0" dirty="0" smtClean="0">
                <a:ln>
                  <a:noFill/>
                </a:ln>
                <a:solidFill>
                  <a:srgbClr val="FFC000"/>
                </a:solidFill>
                <a:effectLst/>
                <a:ea typeface="Times New Roman" pitchFamily="18" charset="0"/>
                <a:cs typeface="Arial" pitchFamily="34" charset="0"/>
              </a:rPr>
              <a:t>how they influence ecosystem responses to global change</a:t>
            </a:r>
            <a:endParaRPr kumimoji="0" lang="en-PH" sz="2800" b="1" i="0" u="none" strike="noStrike" cap="none" normalizeH="0" baseline="0" dirty="0" smtClean="0">
              <a:ln>
                <a:noFill/>
              </a:ln>
              <a:solidFill>
                <a:srgbClr val="FFC000"/>
              </a:solidFill>
              <a:effectLst/>
              <a:cs typeface="Arial" pitchFamily="34" charset="0"/>
            </a:endParaRPr>
          </a:p>
        </p:txBody>
      </p:sp>
      <p:pic>
        <p:nvPicPr>
          <p:cNvPr id="52226" name="Picture 2"/>
          <p:cNvPicPr>
            <a:picLocks noChangeAspect="1" noChangeArrowheads="1"/>
          </p:cNvPicPr>
          <p:nvPr/>
        </p:nvPicPr>
        <p:blipFill>
          <a:blip r:embed="rId4" cstate="print"/>
          <a:srcRect/>
          <a:stretch>
            <a:fillRect/>
          </a:stretch>
        </p:blipFill>
        <p:spPr bwMode="auto">
          <a:xfrm>
            <a:off x="0" y="0"/>
            <a:ext cx="9143999" cy="6857999"/>
          </a:xfrm>
          <a:prstGeom prst="rect">
            <a:avLst/>
          </a:prstGeom>
          <a:noFill/>
          <a:ln w="9525">
            <a:noFill/>
            <a:miter lim="800000"/>
            <a:headEnd/>
            <a:tailEnd/>
          </a:ln>
        </p:spPr>
      </p:pic>
      <p:sp>
        <p:nvSpPr>
          <p:cNvPr id="18" name="Oval 17"/>
          <p:cNvSpPr/>
          <p:nvPr/>
        </p:nvSpPr>
        <p:spPr bwMode="auto">
          <a:xfrm>
            <a:off x="2411760" y="4437112"/>
            <a:ext cx="2160240" cy="864096"/>
          </a:xfrm>
          <a:prstGeom prst="ellipse">
            <a:avLst/>
          </a:prstGeom>
          <a:no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PH"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 name="TextBox 18"/>
          <p:cNvSpPr txBox="1"/>
          <p:nvPr/>
        </p:nvSpPr>
        <p:spPr>
          <a:xfrm>
            <a:off x="4572000" y="4077072"/>
            <a:ext cx="2376264" cy="1815882"/>
          </a:xfrm>
          <a:prstGeom prst="rect">
            <a:avLst/>
          </a:prstGeom>
          <a:solidFill>
            <a:schemeClr val="tx1"/>
          </a:solidFill>
          <a:ln>
            <a:solidFill>
              <a:srgbClr val="FF0000"/>
            </a:solidFill>
          </a:ln>
        </p:spPr>
        <p:txBody>
          <a:bodyPr wrap="square" rtlCol="0">
            <a:spAutoFit/>
          </a:bodyPr>
          <a:lstStyle/>
          <a:p>
            <a:r>
              <a:rPr lang="en-PH" sz="2800" dirty="0" smtClean="0">
                <a:solidFill>
                  <a:srgbClr val="FF0000"/>
                </a:solidFill>
              </a:rPr>
              <a:t>Is expansion into different climate regions likely?</a:t>
            </a:r>
            <a:endParaRPr lang="en-PH" sz="2800" dirty="0">
              <a:solidFill>
                <a:srgbClr val="FF0000"/>
              </a:solidFill>
            </a:endParaRPr>
          </a:p>
        </p:txBody>
      </p:sp>
      <p:sp>
        <p:nvSpPr>
          <p:cNvPr id="20" name="TextBox 19"/>
          <p:cNvSpPr txBox="1"/>
          <p:nvPr/>
        </p:nvSpPr>
        <p:spPr>
          <a:xfrm>
            <a:off x="0" y="6239053"/>
            <a:ext cx="9144000" cy="646331"/>
          </a:xfrm>
          <a:prstGeom prst="rect">
            <a:avLst/>
          </a:prstGeom>
          <a:solidFill>
            <a:schemeClr val="tx1"/>
          </a:solidFill>
        </p:spPr>
        <p:txBody>
          <a:bodyPr wrap="square" rtlCol="0">
            <a:spAutoFit/>
          </a:bodyPr>
          <a:lstStyle/>
          <a:p>
            <a:r>
              <a:rPr lang="en-PH" b="1" dirty="0" smtClean="0">
                <a:solidFill>
                  <a:srgbClr val="000099"/>
                </a:solidFill>
              </a:rPr>
              <a:t>Genomic tools that can add capacity for understanding risk and monitoring management actions at each stage of invasion</a:t>
            </a:r>
            <a:endParaRPr lang="en-PH" b="1" dirty="0">
              <a:solidFill>
                <a:srgbClr val="000099"/>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rot="20313648">
            <a:off x="5965868" y="5956869"/>
            <a:ext cx="3804377" cy="2092881"/>
          </a:xfrm>
          <a:prstGeom prst="rect">
            <a:avLst/>
          </a:prstGeom>
          <a:noFill/>
          <a:effectLst>
            <a:outerShdw blurRad="50800" dist="50800" dir="5400000" algn="ctr" rotWithShape="0">
              <a:srgbClr val="000000">
                <a:alpha val="45000"/>
              </a:srgbClr>
            </a:outerShdw>
          </a:effectLst>
        </p:spPr>
        <p:txBody>
          <a:bodyPr wrap="square" rtlCol="0">
            <a:spAutoFit/>
          </a:bodyPr>
          <a:lstStyle/>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UPLB | UPLB | UPLB | 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 UPLB</a:t>
            </a:r>
            <a:endParaRPr lang="en-US" sz="1000" dirty="0">
              <a:solidFill>
                <a:schemeClr val="tx1">
                  <a:alpha val="36000"/>
                </a:schemeClr>
              </a:solidFill>
              <a:latin typeface="Adobe Gothic Std B" panose="020B0800000000000000" pitchFamily="34" charset="-128"/>
              <a:ea typeface="Adobe Gothic Std B" panose="020B0800000000000000" pitchFamily="34" charset="-128"/>
            </a:endParaRP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err="1" smtClean="0">
                <a:solidFill>
                  <a:schemeClr val="tx1">
                    <a:alpha val="36000"/>
                  </a:schemeClr>
                </a:solidFill>
                <a:latin typeface="Adobe Gothic Std B" panose="020B0800000000000000" pitchFamily="34" charset="-128"/>
                <a:ea typeface="Adobe Gothic Std B" panose="020B0800000000000000" pitchFamily="34" charset="-128"/>
              </a:rPr>
              <a:t>UPLB</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endParaRPr lang="en-US" sz="1000" dirty="0">
              <a:solidFill>
                <a:schemeClr val="tx1">
                  <a:alpha val="32000"/>
                </a:schemeClr>
              </a:solidFill>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latin typeface="Adobe Gothic Std B" panose="020B0800000000000000" pitchFamily="34" charset="-128"/>
              <a:ea typeface="Adobe Gothic Std B" panose="020B0800000000000000" pitchFamily="34" charset="-128"/>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8408" y="151354"/>
            <a:ext cx="1243682" cy="1295399"/>
          </a:xfrm>
          <a:prstGeom prst="rect">
            <a:avLst/>
          </a:prstGeom>
          <a:effectLst>
            <a:outerShdw blurRad="50800" dir="5400000" algn="ctr" rotWithShape="0">
              <a:schemeClr val="bg2">
                <a:lumMod val="75000"/>
              </a:schemeClr>
            </a:outerShdw>
          </a:effectLst>
        </p:spPr>
      </p:pic>
      <p:sp>
        <p:nvSpPr>
          <p:cNvPr id="16" name="Rectangle 15"/>
          <p:cNvSpPr/>
          <p:nvPr/>
        </p:nvSpPr>
        <p:spPr>
          <a:xfrm>
            <a:off x="1714480" y="357166"/>
            <a:ext cx="6786610" cy="1569660"/>
          </a:xfrm>
          <a:prstGeom prst="rect">
            <a:avLst/>
          </a:prstGeom>
        </p:spPr>
        <p:txBody>
          <a:bodyPr wrap="square">
            <a:spAutoFit/>
          </a:bodyPr>
          <a:lstStyle/>
          <a:p>
            <a:pPr lvl="0" fontAlgn="base">
              <a:spcBef>
                <a:spcPct val="0"/>
              </a:spcBef>
              <a:spcAft>
                <a:spcPct val="0"/>
              </a:spcAft>
            </a:pPr>
            <a:r>
              <a:rPr lang="en-US" altLang="ja-JP" sz="3200" b="1" dirty="0" smtClean="0">
                <a:solidFill>
                  <a:srgbClr val="FFFF00"/>
                </a:solidFill>
                <a:ea typeface="MS Mincho" pitchFamily="49" charset="-128"/>
                <a:cs typeface="Arial" pitchFamily="34" charset="0"/>
              </a:rPr>
              <a:t>Opportunities/Potentials to realize research directions in genomic-climate change-invasion-relationships</a:t>
            </a:r>
          </a:p>
        </p:txBody>
      </p:sp>
      <p:sp>
        <p:nvSpPr>
          <p:cNvPr id="14339" name="Rectangle 3"/>
          <p:cNvSpPr>
            <a:spLocks noChangeArrowheads="1"/>
          </p:cNvSpPr>
          <p:nvPr/>
        </p:nvSpPr>
        <p:spPr bwMode="auto">
          <a:xfrm>
            <a:off x="827584" y="1978962"/>
            <a:ext cx="766834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PH" sz="2800" b="0" i="0" u="none" strike="noStrike" cap="none" normalizeH="0" baseline="0" dirty="0" smtClean="0">
                <a:ln>
                  <a:noFill/>
                </a:ln>
                <a:effectLst/>
                <a:ea typeface="Times New Roman" pitchFamily="18" charset="0"/>
                <a:cs typeface="Arial" pitchFamily="34" charset="0"/>
              </a:rPr>
              <a:t>Available massive range-wide genomic sampling, Available </a:t>
            </a:r>
            <a:r>
              <a:rPr lang="en-PH" sz="2800" dirty="0" smtClean="0">
                <a:ea typeface="Times New Roman" pitchFamily="18" charset="0"/>
                <a:cs typeface="Arial" pitchFamily="34" charset="0"/>
              </a:rPr>
              <a:t>cutting edge genomic analysis, </a:t>
            </a:r>
          </a:p>
          <a:p>
            <a:pPr lvl="0" fontAlgn="base">
              <a:spcBef>
                <a:spcPct val="0"/>
              </a:spcBef>
              <a:spcAft>
                <a:spcPct val="0"/>
              </a:spcAft>
            </a:pPr>
            <a:r>
              <a:rPr kumimoji="0" lang="en-PH" sz="2800" b="0" i="0" u="none" strike="noStrike" cap="none" normalizeH="0" baseline="0" dirty="0" smtClean="0">
                <a:ln>
                  <a:noFill/>
                </a:ln>
                <a:effectLst/>
                <a:ea typeface="Times New Roman" pitchFamily="18" charset="0"/>
                <a:cs typeface="Arial" pitchFamily="34" charset="0"/>
              </a:rPr>
              <a:t>Available fine-scale microclimatic sampling ,</a:t>
            </a:r>
          </a:p>
          <a:p>
            <a:pPr lvl="0" fontAlgn="base">
              <a:spcBef>
                <a:spcPct val="0"/>
              </a:spcBef>
              <a:spcAft>
                <a:spcPct val="0"/>
              </a:spcAft>
            </a:pPr>
            <a:r>
              <a:rPr lang="en-PH" sz="2800" dirty="0" smtClean="0">
                <a:ea typeface="Times New Roman" pitchFamily="18" charset="0"/>
                <a:cs typeface="Arial" pitchFamily="34" charset="0"/>
              </a:rPr>
              <a:t>Available </a:t>
            </a:r>
            <a:r>
              <a:rPr kumimoji="0" lang="en-PH" sz="2800" b="0" i="0" u="none" strike="noStrike" cap="none" normalizeH="0" baseline="0" dirty="0" smtClean="0">
                <a:ln>
                  <a:noFill/>
                </a:ln>
                <a:effectLst/>
                <a:ea typeface="Times New Roman" pitchFamily="18" charset="0"/>
                <a:cs typeface="Arial" pitchFamily="34" charset="0"/>
              </a:rPr>
              <a:t>powerful simulation </a:t>
            </a:r>
            <a:r>
              <a:rPr kumimoji="0" lang="en-PH" sz="2800" b="0" i="0" u="none" strike="noStrike" cap="none" normalizeH="0" baseline="0" dirty="0" err="1" smtClean="0">
                <a:ln>
                  <a:noFill/>
                </a:ln>
                <a:effectLst/>
                <a:ea typeface="Times New Roman" pitchFamily="18" charset="0"/>
                <a:cs typeface="Arial" pitchFamily="34" charset="0"/>
              </a:rPr>
              <a:t>modeling</a:t>
            </a:r>
            <a:r>
              <a:rPr lang="en-PH" sz="2800" dirty="0" smtClean="0">
                <a:ea typeface="Times New Roman" pitchFamily="18" charset="0"/>
                <a:cs typeface="Arial" pitchFamily="34" charset="0"/>
              </a:rPr>
              <a:t> </a:t>
            </a:r>
          </a:p>
          <a:p>
            <a:pPr lvl="0" fontAlgn="base">
              <a:spcBef>
                <a:spcPct val="0"/>
              </a:spcBef>
              <a:spcAft>
                <a:spcPct val="0"/>
              </a:spcAft>
            </a:pPr>
            <a:endParaRPr lang="en-PH" sz="2800" dirty="0" smtClean="0">
              <a:ea typeface="Times New Roman" pitchFamily="18" charset="0"/>
              <a:cs typeface="Arial" pitchFamily="34" charset="0"/>
            </a:endParaRPr>
          </a:p>
          <a:p>
            <a:pPr lvl="0" fontAlgn="base">
              <a:spcBef>
                <a:spcPct val="0"/>
              </a:spcBef>
              <a:spcAft>
                <a:spcPct val="0"/>
              </a:spcAft>
            </a:pPr>
            <a:r>
              <a:rPr lang="en-PH" sz="2800" dirty="0" smtClean="0">
                <a:ea typeface="Times New Roman" pitchFamily="18" charset="0"/>
                <a:cs typeface="Arial" pitchFamily="34" charset="0"/>
                <a:sym typeface="Wingdings" pitchFamily="2" charset="2"/>
              </a:rPr>
              <a:t> Can </a:t>
            </a:r>
            <a:r>
              <a:rPr kumimoji="0" lang="en-PH" sz="2800" b="0" i="0" u="none" strike="noStrike" cap="none" normalizeH="0" baseline="0" dirty="0" smtClean="0">
                <a:ln>
                  <a:noFill/>
                </a:ln>
                <a:effectLst/>
                <a:ea typeface="Times New Roman" pitchFamily="18" charset="0"/>
                <a:cs typeface="Arial" pitchFamily="34" charset="0"/>
              </a:rPr>
              <a:t>revolutionize</a:t>
            </a:r>
            <a:r>
              <a:rPr kumimoji="0" lang="en-PH" sz="2800" b="0" i="0" u="none" strike="noStrike" cap="none" normalizeH="0" dirty="0" smtClean="0">
                <a:ln>
                  <a:noFill/>
                </a:ln>
                <a:effectLst/>
                <a:ea typeface="Times New Roman" pitchFamily="18" charset="0"/>
                <a:cs typeface="Arial" pitchFamily="34" charset="0"/>
              </a:rPr>
              <a:t> </a:t>
            </a:r>
            <a:r>
              <a:rPr kumimoji="0" lang="en-PH" sz="2800" b="0" i="0" u="none" strike="noStrike" cap="none" normalizeH="0" baseline="0" dirty="0" smtClean="0">
                <a:ln>
                  <a:noFill/>
                </a:ln>
                <a:effectLst/>
                <a:ea typeface="Times New Roman" pitchFamily="18" charset="0"/>
                <a:cs typeface="Arial" pitchFamily="34" charset="0"/>
              </a:rPr>
              <a:t>understanding </a:t>
            </a:r>
            <a:r>
              <a:rPr kumimoji="0" lang="en-PH" sz="2800" b="1" i="0" u="none" strike="noStrike" cap="none" normalizeH="0" baseline="0" dirty="0" smtClean="0">
                <a:ln>
                  <a:noFill/>
                </a:ln>
                <a:solidFill>
                  <a:srgbClr val="FFC000"/>
                </a:solidFill>
                <a:effectLst/>
                <a:ea typeface="Times New Roman" pitchFamily="18" charset="0"/>
                <a:cs typeface="Arial" pitchFamily="34" charset="0"/>
              </a:rPr>
              <a:t>gene-environment-climate interactions</a:t>
            </a:r>
            <a:r>
              <a:rPr kumimoji="0" lang="en-PH" sz="2800" b="0" i="0" u="none" strike="noStrike" cap="none" normalizeH="0" baseline="0" dirty="0" smtClean="0">
                <a:ln>
                  <a:noFill/>
                </a:ln>
                <a:effectLst/>
                <a:ea typeface="Times New Roman" pitchFamily="18" charset="0"/>
                <a:cs typeface="Arial" pitchFamily="34" charset="0"/>
              </a:rPr>
              <a:t> (in species or population) and </a:t>
            </a:r>
            <a:r>
              <a:rPr kumimoji="0" lang="en-PH" sz="2800" b="1" i="0" u="none" strike="noStrike" cap="none" normalizeH="0" baseline="0" dirty="0" smtClean="0">
                <a:ln>
                  <a:noFill/>
                </a:ln>
                <a:solidFill>
                  <a:srgbClr val="FFC000"/>
                </a:solidFill>
                <a:effectLst/>
                <a:ea typeface="Times New Roman" pitchFamily="18" charset="0"/>
                <a:cs typeface="Arial" pitchFamily="34" charset="0"/>
              </a:rPr>
              <a:t>how they influence ecosystem responses to global change</a:t>
            </a:r>
            <a:endParaRPr kumimoji="0" lang="en-PH" sz="2800" b="1" i="0" u="none" strike="noStrike" cap="none" normalizeH="0" baseline="0" dirty="0" smtClean="0">
              <a:ln>
                <a:noFill/>
              </a:ln>
              <a:solidFill>
                <a:srgbClr val="FFC000"/>
              </a:solidFill>
              <a:effectLst/>
              <a:cs typeface="Arial" pitchFamily="34" charset="0"/>
            </a:endParaRPr>
          </a:p>
        </p:txBody>
      </p:sp>
      <p:pic>
        <p:nvPicPr>
          <p:cNvPr id="52226" name="Picture 2"/>
          <p:cNvPicPr>
            <a:picLocks noChangeAspect="1" noChangeArrowheads="1"/>
          </p:cNvPicPr>
          <p:nvPr/>
        </p:nvPicPr>
        <p:blipFill>
          <a:blip r:embed="rId4" cstate="print"/>
          <a:srcRect/>
          <a:stretch>
            <a:fillRect/>
          </a:stretch>
        </p:blipFill>
        <p:spPr bwMode="auto">
          <a:xfrm>
            <a:off x="0" y="0"/>
            <a:ext cx="9143999" cy="6857999"/>
          </a:xfrm>
          <a:prstGeom prst="rect">
            <a:avLst/>
          </a:prstGeom>
          <a:noFill/>
          <a:ln w="9525">
            <a:noFill/>
            <a:miter lim="800000"/>
            <a:headEnd/>
            <a:tailEnd/>
          </a:ln>
        </p:spPr>
      </p:pic>
      <p:sp>
        <p:nvSpPr>
          <p:cNvPr id="19" name="TextBox 18"/>
          <p:cNvSpPr txBox="1"/>
          <p:nvPr/>
        </p:nvSpPr>
        <p:spPr>
          <a:xfrm>
            <a:off x="4572000" y="4077072"/>
            <a:ext cx="2376264" cy="1815882"/>
          </a:xfrm>
          <a:prstGeom prst="rect">
            <a:avLst/>
          </a:prstGeom>
          <a:solidFill>
            <a:schemeClr val="tx1"/>
          </a:solidFill>
          <a:ln>
            <a:solidFill>
              <a:srgbClr val="FF0000"/>
            </a:solidFill>
          </a:ln>
        </p:spPr>
        <p:txBody>
          <a:bodyPr wrap="square" rtlCol="0">
            <a:spAutoFit/>
          </a:bodyPr>
          <a:lstStyle/>
          <a:p>
            <a:r>
              <a:rPr lang="en-PH" sz="2800" dirty="0" smtClean="0">
                <a:solidFill>
                  <a:srgbClr val="FF0000"/>
                </a:solidFill>
              </a:rPr>
              <a:t>Is expansion into different climate regions likely?</a:t>
            </a:r>
            <a:endParaRPr lang="en-PH" sz="2800" dirty="0">
              <a:solidFill>
                <a:srgbClr val="FF0000"/>
              </a:solidFill>
            </a:endParaRPr>
          </a:p>
        </p:txBody>
      </p:sp>
      <p:sp>
        <p:nvSpPr>
          <p:cNvPr id="20" name="TextBox 19"/>
          <p:cNvSpPr txBox="1"/>
          <p:nvPr/>
        </p:nvSpPr>
        <p:spPr>
          <a:xfrm>
            <a:off x="0" y="6239053"/>
            <a:ext cx="9144000" cy="646331"/>
          </a:xfrm>
          <a:prstGeom prst="rect">
            <a:avLst/>
          </a:prstGeom>
          <a:solidFill>
            <a:schemeClr val="tx1"/>
          </a:solidFill>
        </p:spPr>
        <p:txBody>
          <a:bodyPr wrap="square" rtlCol="0">
            <a:spAutoFit/>
          </a:bodyPr>
          <a:lstStyle/>
          <a:p>
            <a:r>
              <a:rPr lang="en-PH" b="1" dirty="0" smtClean="0">
                <a:solidFill>
                  <a:srgbClr val="000099"/>
                </a:solidFill>
              </a:rPr>
              <a:t>Genomic tools that can add capacity for understanding risk and monitoring management actions at each stage of invasion</a:t>
            </a:r>
            <a:endParaRPr lang="en-PH" b="1" dirty="0">
              <a:solidFill>
                <a:srgbClr val="000099"/>
              </a:solidFill>
            </a:endParaRPr>
          </a:p>
        </p:txBody>
      </p:sp>
      <p:sp>
        <p:nvSpPr>
          <p:cNvPr id="21" name="Oval 20"/>
          <p:cNvSpPr/>
          <p:nvPr/>
        </p:nvSpPr>
        <p:spPr bwMode="auto">
          <a:xfrm>
            <a:off x="2411760" y="5445224"/>
            <a:ext cx="2160240" cy="864096"/>
          </a:xfrm>
          <a:prstGeom prst="ellipse">
            <a:avLst/>
          </a:prstGeom>
          <a:no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PH"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TextBox 21"/>
          <p:cNvSpPr txBox="1"/>
          <p:nvPr/>
        </p:nvSpPr>
        <p:spPr>
          <a:xfrm>
            <a:off x="4572000" y="2852936"/>
            <a:ext cx="2376264" cy="3539430"/>
          </a:xfrm>
          <a:prstGeom prst="rect">
            <a:avLst/>
          </a:prstGeom>
          <a:solidFill>
            <a:schemeClr val="tx1"/>
          </a:solidFill>
          <a:ln>
            <a:solidFill>
              <a:srgbClr val="FF0000"/>
            </a:solidFill>
          </a:ln>
        </p:spPr>
        <p:txBody>
          <a:bodyPr wrap="square" rtlCol="0">
            <a:spAutoFit/>
          </a:bodyPr>
          <a:lstStyle/>
          <a:p>
            <a:r>
              <a:rPr lang="en-PH" sz="2800" dirty="0" smtClean="0">
                <a:solidFill>
                  <a:srgbClr val="FF0000"/>
                </a:solidFill>
              </a:rPr>
              <a:t>What  is the potential for local adaptation altering </a:t>
            </a:r>
            <a:r>
              <a:rPr lang="en-PH" sz="2800" dirty="0" err="1" smtClean="0">
                <a:solidFill>
                  <a:srgbClr val="FF0000"/>
                </a:solidFill>
              </a:rPr>
              <a:t>invasives</a:t>
            </a:r>
            <a:r>
              <a:rPr lang="en-PH" sz="2800" dirty="0" smtClean="0">
                <a:solidFill>
                  <a:srgbClr val="FF0000"/>
                </a:solidFill>
              </a:rPr>
              <a:t> and affected species</a:t>
            </a:r>
            <a:endParaRPr lang="en-PH" sz="2800"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8408" y="151354"/>
            <a:ext cx="1243682" cy="1295399"/>
          </a:xfrm>
          <a:prstGeom prst="rect">
            <a:avLst/>
          </a:prstGeom>
          <a:effectLst>
            <a:outerShdw blurRad="50800" dir="5400000" algn="ctr" rotWithShape="0">
              <a:schemeClr val="bg2">
                <a:lumMod val="75000"/>
              </a:schemeClr>
            </a:outerShdw>
          </a:effectLst>
        </p:spPr>
      </p:pic>
      <p:sp>
        <p:nvSpPr>
          <p:cNvPr id="7" name="TextBox 6"/>
          <p:cNvSpPr txBox="1"/>
          <p:nvPr/>
        </p:nvSpPr>
        <p:spPr>
          <a:xfrm rot="20313648">
            <a:off x="5965868" y="5956869"/>
            <a:ext cx="3804377" cy="2092881"/>
          </a:xfrm>
          <a:prstGeom prst="rect">
            <a:avLst/>
          </a:prstGeom>
          <a:noFill/>
          <a:effectLst>
            <a:outerShdw blurRad="50800" dist="50800" dir="5400000" algn="ctr" rotWithShape="0">
              <a:srgbClr val="000000">
                <a:alpha val="45000"/>
              </a:srgbClr>
            </a:outerShdw>
          </a:effectLst>
        </p:spPr>
        <p:txBody>
          <a:bodyPr wrap="square" rtlCol="0">
            <a:spAutoFit/>
          </a:bodyPr>
          <a:lstStyle/>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UPLB | UPLB | UPLB | 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 UPLB</a:t>
            </a:r>
            <a:endParaRPr lang="en-US" sz="1000" dirty="0">
              <a:solidFill>
                <a:schemeClr val="tx1">
                  <a:alpha val="36000"/>
                </a:schemeClr>
              </a:solidFill>
              <a:latin typeface="Adobe Gothic Std B" panose="020B0800000000000000" pitchFamily="34" charset="-128"/>
              <a:ea typeface="Adobe Gothic Std B" panose="020B0800000000000000" pitchFamily="34" charset="-128"/>
            </a:endParaRP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err="1" smtClean="0">
                <a:solidFill>
                  <a:schemeClr val="tx1">
                    <a:alpha val="36000"/>
                  </a:schemeClr>
                </a:solidFill>
                <a:latin typeface="Adobe Gothic Std B" panose="020B0800000000000000" pitchFamily="34" charset="-128"/>
                <a:ea typeface="Adobe Gothic Std B" panose="020B0800000000000000" pitchFamily="34" charset="-128"/>
              </a:rPr>
              <a:t>UPLB</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endParaRPr lang="en-US" sz="1000" dirty="0">
              <a:solidFill>
                <a:schemeClr val="tx1">
                  <a:alpha val="32000"/>
                </a:schemeClr>
              </a:solidFill>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latin typeface="Adobe Gothic Std B" panose="020B0800000000000000" pitchFamily="34" charset="-128"/>
              <a:ea typeface="Adobe Gothic Std B" panose="020B0800000000000000" pitchFamily="34" charset="-128"/>
            </a:endParaRPr>
          </a:p>
        </p:txBody>
      </p:sp>
      <p:sp>
        <p:nvSpPr>
          <p:cNvPr id="9" name="Rectangle 8"/>
          <p:cNvSpPr/>
          <p:nvPr/>
        </p:nvSpPr>
        <p:spPr>
          <a:xfrm>
            <a:off x="395536" y="1556793"/>
            <a:ext cx="8568952" cy="4524315"/>
          </a:xfrm>
          <a:prstGeom prst="rect">
            <a:avLst/>
          </a:prstGeom>
        </p:spPr>
        <p:txBody>
          <a:bodyPr wrap="square">
            <a:spAutoFit/>
          </a:bodyPr>
          <a:lstStyle/>
          <a:p>
            <a:pPr marL="342900" indent="-342900">
              <a:buAutoNum type="arabicParenBoth"/>
            </a:pPr>
            <a:r>
              <a:rPr lang="en-PH" sz="3200" dirty="0" smtClean="0"/>
              <a:t> invasion success was influenced by </a:t>
            </a:r>
            <a:r>
              <a:rPr lang="en-PH" sz="3200" dirty="0" smtClean="0">
                <a:solidFill>
                  <a:srgbClr val="FFC000"/>
                </a:solidFill>
              </a:rPr>
              <a:t>genetic architecture within source populations</a:t>
            </a:r>
            <a:r>
              <a:rPr lang="en-PH" sz="3200" dirty="0" smtClean="0"/>
              <a:t>; and</a:t>
            </a:r>
          </a:p>
          <a:p>
            <a:pPr marL="342900" indent="-342900">
              <a:buAutoNum type="arabicParenBoth"/>
            </a:pPr>
            <a:r>
              <a:rPr lang="en-PH" sz="3200" dirty="0" smtClean="0"/>
              <a:t> natural selection on this genetic substrate has led to rapid adaptations in the new environments</a:t>
            </a:r>
          </a:p>
          <a:p>
            <a:pPr marL="342900" indent="-342900">
              <a:buFontTx/>
              <a:buChar char="-"/>
            </a:pPr>
            <a:r>
              <a:rPr lang="en-PH" sz="3200" dirty="0" err="1" smtClean="0"/>
              <a:t>Epistatic</a:t>
            </a:r>
            <a:r>
              <a:rPr lang="en-PH" sz="3200" dirty="0" smtClean="0"/>
              <a:t> interactions could contribute to adaptation during invasions; and </a:t>
            </a:r>
          </a:p>
          <a:p>
            <a:pPr marL="342900" indent="-342900">
              <a:buFontTx/>
              <a:buChar char="-"/>
            </a:pPr>
            <a:r>
              <a:rPr lang="en-PH" sz="3200" dirty="0" smtClean="0"/>
              <a:t>Small numbers of genes could have profound effects on invasion success</a:t>
            </a:r>
          </a:p>
        </p:txBody>
      </p:sp>
      <p:sp>
        <p:nvSpPr>
          <p:cNvPr id="12" name="Rectangle 11"/>
          <p:cNvSpPr/>
          <p:nvPr/>
        </p:nvSpPr>
        <p:spPr>
          <a:xfrm>
            <a:off x="1714480" y="357166"/>
            <a:ext cx="6786610" cy="1077218"/>
          </a:xfrm>
          <a:prstGeom prst="rect">
            <a:avLst/>
          </a:prstGeom>
        </p:spPr>
        <p:txBody>
          <a:bodyPr wrap="square">
            <a:spAutoFit/>
          </a:bodyPr>
          <a:lstStyle/>
          <a:p>
            <a:pPr lvl="0" fontAlgn="base">
              <a:spcBef>
                <a:spcPct val="0"/>
              </a:spcBef>
              <a:spcAft>
                <a:spcPct val="0"/>
              </a:spcAft>
            </a:pPr>
            <a:r>
              <a:rPr lang="en-US" altLang="ja-JP" sz="3200" b="1" dirty="0" smtClean="0">
                <a:solidFill>
                  <a:srgbClr val="FFFF00"/>
                </a:solidFill>
                <a:latin typeface="Arial" pitchFamily="34" charset="0"/>
                <a:ea typeface="MS Mincho" pitchFamily="49" charset="-128"/>
                <a:cs typeface="Arial" pitchFamily="34" charset="0"/>
              </a:rPr>
              <a:t>Research in Forest Genomics, Invasion, and Climate Change</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rot="20313648">
            <a:off x="5965868" y="5956869"/>
            <a:ext cx="3804377" cy="2092881"/>
          </a:xfrm>
          <a:prstGeom prst="rect">
            <a:avLst/>
          </a:prstGeom>
          <a:noFill/>
          <a:effectLst>
            <a:outerShdw blurRad="50800" dist="50800" dir="5400000" algn="ctr" rotWithShape="0">
              <a:srgbClr val="000000">
                <a:alpha val="45000"/>
              </a:srgbClr>
            </a:outerShdw>
          </a:effectLst>
        </p:spPr>
        <p:txBody>
          <a:bodyPr wrap="square" rtlCol="0">
            <a:spAutoFit/>
          </a:bodyPr>
          <a:lstStyle/>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UPLB | UPLB | UPLB | 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 UPLB</a:t>
            </a:r>
            <a:endParaRPr lang="en-US" sz="1000" dirty="0">
              <a:solidFill>
                <a:schemeClr val="tx1">
                  <a:alpha val="36000"/>
                </a:schemeClr>
              </a:solidFill>
              <a:latin typeface="Adobe Gothic Std B" panose="020B0800000000000000" pitchFamily="34" charset="-128"/>
              <a:ea typeface="Adobe Gothic Std B" panose="020B0800000000000000" pitchFamily="34" charset="-128"/>
            </a:endParaRP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err="1" smtClean="0">
                <a:solidFill>
                  <a:schemeClr val="tx1">
                    <a:alpha val="36000"/>
                  </a:schemeClr>
                </a:solidFill>
                <a:latin typeface="Adobe Gothic Std B" panose="020B0800000000000000" pitchFamily="34" charset="-128"/>
                <a:ea typeface="Adobe Gothic Std B" panose="020B0800000000000000" pitchFamily="34" charset="-128"/>
              </a:rPr>
              <a:t>UPLB</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endParaRPr lang="en-US" sz="1000" dirty="0">
              <a:solidFill>
                <a:schemeClr val="tx1">
                  <a:alpha val="32000"/>
                </a:schemeClr>
              </a:solidFill>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latin typeface="Adobe Gothic Std B" panose="020B0800000000000000" pitchFamily="34" charset="-128"/>
              <a:ea typeface="Adobe Gothic Std B" panose="020B0800000000000000" pitchFamily="34" charset="-128"/>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8408" y="151354"/>
            <a:ext cx="1243682" cy="1295399"/>
          </a:xfrm>
          <a:prstGeom prst="rect">
            <a:avLst/>
          </a:prstGeom>
          <a:effectLst>
            <a:outerShdw blurRad="50800" dir="5400000" algn="ctr" rotWithShape="0">
              <a:schemeClr val="bg2">
                <a:lumMod val="75000"/>
              </a:schemeClr>
            </a:outerShdw>
          </a:effectLst>
        </p:spPr>
      </p:pic>
      <p:sp>
        <p:nvSpPr>
          <p:cNvPr id="16" name="Rectangle 15"/>
          <p:cNvSpPr/>
          <p:nvPr/>
        </p:nvSpPr>
        <p:spPr>
          <a:xfrm>
            <a:off x="1714480" y="357166"/>
            <a:ext cx="6786610" cy="1569660"/>
          </a:xfrm>
          <a:prstGeom prst="rect">
            <a:avLst/>
          </a:prstGeom>
        </p:spPr>
        <p:txBody>
          <a:bodyPr wrap="square">
            <a:spAutoFit/>
          </a:bodyPr>
          <a:lstStyle/>
          <a:p>
            <a:pPr lvl="0" fontAlgn="base">
              <a:spcBef>
                <a:spcPct val="0"/>
              </a:spcBef>
              <a:spcAft>
                <a:spcPct val="0"/>
              </a:spcAft>
            </a:pPr>
            <a:r>
              <a:rPr lang="en-US" altLang="ja-JP" sz="3200" b="1" dirty="0" smtClean="0">
                <a:solidFill>
                  <a:srgbClr val="FFFF00"/>
                </a:solidFill>
                <a:ea typeface="MS Mincho" pitchFamily="49" charset="-128"/>
                <a:cs typeface="Arial" pitchFamily="34" charset="0"/>
              </a:rPr>
              <a:t>Opportunities/Potentials to realize research directions in genomics on climate change-invasion-relationships</a:t>
            </a:r>
          </a:p>
        </p:txBody>
      </p:sp>
      <p:sp>
        <p:nvSpPr>
          <p:cNvPr id="14339" name="Rectangle 3"/>
          <p:cNvSpPr>
            <a:spLocks noChangeArrowheads="1"/>
          </p:cNvSpPr>
          <p:nvPr/>
        </p:nvSpPr>
        <p:spPr bwMode="auto">
          <a:xfrm>
            <a:off x="395536" y="2194406"/>
            <a:ext cx="8496944"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PH" sz="2800" b="0" i="0" u="none" strike="noStrike" cap="none" normalizeH="0" baseline="0" dirty="0" smtClean="0">
                <a:ln>
                  <a:noFill/>
                </a:ln>
                <a:effectLst/>
                <a:ea typeface="Times New Roman" pitchFamily="18" charset="0"/>
                <a:cs typeface="Arial" pitchFamily="34" charset="0"/>
              </a:rPr>
              <a:t>Available massive range-wide genomic sampling, Available </a:t>
            </a:r>
            <a:r>
              <a:rPr lang="en-PH" sz="2800" dirty="0" smtClean="0">
                <a:ea typeface="Times New Roman" pitchFamily="18" charset="0"/>
                <a:cs typeface="Arial" pitchFamily="34" charset="0"/>
              </a:rPr>
              <a:t>cutting edge genomic analysis, </a:t>
            </a:r>
          </a:p>
          <a:p>
            <a:pPr lvl="0" fontAlgn="base">
              <a:spcBef>
                <a:spcPct val="0"/>
              </a:spcBef>
              <a:spcAft>
                <a:spcPct val="0"/>
              </a:spcAft>
            </a:pPr>
            <a:r>
              <a:rPr kumimoji="0" lang="en-PH" sz="2800" b="0" i="0" u="none" strike="noStrike" cap="none" normalizeH="0" baseline="0" dirty="0" smtClean="0">
                <a:ln>
                  <a:noFill/>
                </a:ln>
                <a:effectLst/>
                <a:ea typeface="Times New Roman" pitchFamily="18" charset="0"/>
                <a:cs typeface="Arial" pitchFamily="34" charset="0"/>
              </a:rPr>
              <a:t>Available fine-scale microclimatic sampling ,</a:t>
            </a:r>
          </a:p>
          <a:p>
            <a:pPr lvl="0" fontAlgn="base">
              <a:spcBef>
                <a:spcPct val="0"/>
              </a:spcBef>
              <a:spcAft>
                <a:spcPct val="0"/>
              </a:spcAft>
            </a:pPr>
            <a:r>
              <a:rPr lang="en-PH" sz="2800" dirty="0" smtClean="0">
                <a:ea typeface="Times New Roman" pitchFamily="18" charset="0"/>
                <a:cs typeface="Arial" pitchFamily="34" charset="0"/>
              </a:rPr>
              <a:t>Available </a:t>
            </a:r>
            <a:r>
              <a:rPr kumimoji="0" lang="en-PH" sz="2800" b="0" i="0" u="none" strike="noStrike" cap="none" normalizeH="0" baseline="0" dirty="0" smtClean="0">
                <a:ln>
                  <a:noFill/>
                </a:ln>
                <a:effectLst/>
                <a:ea typeface="Times New Roman" pitchFamily="18" charset="0"/>
                <a:cs typeface="Arial" pitchFamily="34" charset="0"/>
              </a:rPr>
              <a:t>powerful simulation </a:t>
            </a:r>
            <a:r>
              <a:rPr kumimoji="0" lang="en-PH" sz="2800" b="0" i="0" u="none" strike="noStrike" cap="none" normalizeH="0" baseline="0" dirty="0" err="1" smtClean="0">
                <a:ln>
                  <a:noFill/>
                </a:ln>
                <a:effectLst/>
                <a:ea typeface="Times New Roman" pitchFamily="18" charset="0"/>
                <a:cs typeface="Arial" pitchFamily="34" charset="0"/>
              </a:rPr>
              <a:t>modeling</a:t>
            </a:r>
            <a:r>
              <a:rPr lang="en-PH" sz="2800" dirty="0" smtClean="0">
                <a:ea typeface="Times New Roman" pitchFamily="18" charset="0"/>
                <a:cs typeface="Arial" pitchFamily="34" charset="0"/>
              </a:rPr>
              <a:t> </a:t>
            </a:r>
          </a:p>
          <a:p>
            <a:pPr lvl="0" fontAlgn="base">
              <a:spcBef>
                <a:spcPct val="0"/>
              </a:spcBef>
              <a:spcAft>
                <a:spcPct val="0"/>
              </a:spcAft>
            </a:pPr>
            <a:endParaRPr lang="en-PH" sz="2800" dirty="0" smtClean="0">
              <a:ea typeface="Times New Roman" pitchFamily="18" charset="0"/>
              <a:cs typeface="Arial" pitchFamily="34" charset="0"/>
            </a:endParaRPr>
          </a:p>
          <a:p>
            <a:pPr lvl="0" fontAlgn="base">
              <a:spcBef>
                <a:spcPct val="0"/>
              </a:spcBef>
              <a:spcAft>
                <a:spcPct val="0"/>
              </a:spcAft>
            </a:pPr>
            <a:r>
              <a:rPr lang="en-PH" sz="2800" dirty="0" smtClean="0">
                <a:ea typeface="Times New Roman" pitchFamily="18" charset="0"/>
                <a:cs typeface="Arial" pitchFamily="34" charset="0"/>
                <a:sym typeface="Wingdings" pitchFamily="2" charset="2"/>
              </a:rPr>
              <a:t> Can </a:t>
            </a:r>
            <a:r>
              <a:rPr kumimoji="0" lang="en-PH" sz="2800" b="0" i="0" u="none" strike="noStrike" cap="none" normalizeH="0" baseline="0" dirty="0" smtClean="0">
                <a:ln>
                  <a:noFill/>
                </a:ln>
                <a:effectLst/>
                <a:ea typeface="Times New Roman" pitchFamily="18" charset="0"/>
                <a:cs typeface="Arial" pitchFamily="34" charset="0"/>
              </a:rPr>
              <a:t>revolutionize</a:t>
            </a:r>
            <a:r>
              <a:rPr kumimoji="0" lang="en-PH" sz="2800" b="0" i="0" u="none" strike="noStrike" cap="none" normalizeH="0" dirty="0" smtClean="0">
                <a:ln>
                  <a:noFill/>
                </a:ln>
                <a:effectLst/>
                <a:ea typeface="Times New Roman" pitchFamily="18" charset="0"/>
                <a:cs typeface="Arial" pitchFamily="34" charset="0"/>
              </a:rPr>
              <a:t> </a:t>
            </a:r>
            <a:r>
              <a:rPr kumimoji="0" lang="en-PH" sz="2800" b="0" i="0" u="none" strike="noStrike" cap="none" normalizeH="0" baseline="0" dirty="0" smtClean="0">
                <a:ln>
                  <a:noFill/>
                </a:ln>
                <a:effectLst/>
                <a:ea typeface="Times New Roman" pitchFamily="18" charset="0"/>
                <a:cs typeface="Arial" pitchFamily="34" charset="0"/>
              </a:rPr>
              <a:t>understanding </a:t>
            </a:r>
            <a:r>
              <a:rPr kumimoji="0" lang="en-PH" sz="2800" b="1" i="0" u="none" strike="noStrike" cap="none" normalizeH="0" baseline="0" dirty="0" smtClean="0">
                <a:ln>
                  <a:noFill/>
                </a:ln>
                <a:solidFill>
                  <a:srgbClr val="FFC000"/>
                </a:solidFill>
                <a:effectLst/>
                <a:ea typeface="Times New Roman" pitchFamily="18" charset="0"/>
                <a:cs typeface="Arial" pitchFamily="34" charset="0"/>
              </a:rPr>
              <a:t>gene-environment-climate interactions</a:t>
            </a:r>
            <a:r>
              <a:rPr kumimoji="0" lang="en-PH" sz="2800" b="0" i="0" u="none" strike="noStrike" cap="none" normalizeH="0" baseline="0" dirty="0" smtClean="0">
                <a:ln>
                  <a:noFill/>
                </a:ln>
                <a:effectLst/>
                <a:ea typeface="Times New Roman" pitchFamily="18" charset="0"/>
                <a:cs typeface="Arial" pitchFamily="34" charset="0"/>
              </a:rPr>
              <a:t> (in species or population) and </a:t>
            </a:r>
            <a:r>
              <a:rPr kumimoji="0" lang="en-PH" sz="2800" b="1" i="0" u="none" strike="noStrike" cap="none" normalizeH="0" baseline="0" dirty="0" smtClean="0">
                <a:ln>
                  <a:noFill/>
                </a:ln>
                <a:solidFill>
                  <a:srgbClr val="FFC000"/>
                </a:solidFill>
                <a:effectLst/>
                <a:ea typeface="Times New Roman" pitchFamily="18" charset="0"/>
                <a:cs typeface="Arial" pitchFamily="34" charset="0"/>
              </a:rPr>
              <a:t>how they influence ecosystem responses to global change</a:t>
            </a:r>
            <a:endParaRPr kumimoji="0" lang="en-PH" sz="2800" b="1" i="0" u="none" strike="noStrike" cap="none" normalizeH="0" baseline="0" dirty="0" smtClean="0">
              <a:ln>
                <a:noFill/>
              </a:ln>
              <a:solidFill>
                <a:srgbClr val="FFC000"/>
              </a:solidFill>
              <a:effectLst/>
              <a:cs typeface="Arial" pitchFamily="34"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35496" y="116632"/>
            <a:ext cx="6331058" cy="6669360"/>
          </a:xfrm>
          <a:prstGeom prst="rect">
            <a:avLst/>
          </a:prstGeom>
          <a:noFill/>
          <a:ln w="9525">
            <a:noFill/>
            <a:miter lim="800000"/>
            <a:headEnd/>
            <a:tailEnd/>
          </a:ln>
        </p:spPr>
      </p:pic>
      <p:pic>
        <p:nvPicPr>
          <p:cNvPr id="51203" name="Picture 3"/>
          <p:cNvPicPr>
            <a:picLocks noChangeAspect="1" noChangeArrowheads="1"/>
          </p:cNvPicPr>
          <p:nvPr/>
        </p:nvPicPr>
        <p:blipFill>
          <a:blip r:embed="rId3" cstate="print"/>
          <a:srcRect/>
          <a:stretch>
            <a:fillRect/>
          </a:stretch>
        </p:blipFill>
        <p:spPr bwMode="auto">
          <a:xfrm>
            <a:off x="6071756" y="18000"/>
            <a:ext cx="3072244" cy="684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2555776" y="5301208"/>
            <a:ext cx="6480720" cy="1384995"/>
          </a:xfrm>
          <a:prstGeom prst="rect">
            <a:avLst/>
          </a:prstGeom>
          <a:solidFill>
            <a:schemeClr val="tx1"/>
          </a:solidFill>
        </p:spPr>
        <p:txBody>
          <a:bodyPr wrap="square" rtlCol="0">
            <a:spAutoFit/>
          </a:bodyPr>
          <a:lstStyle/>
          <a:p>
            <a:r>
              <a:rPr lang="en-PH" sz="2800" dirty="0" smtClean="0">
                <a:solidFill>
                  <a:srgbClr val="FF0000"/>
                </a:solidFill>
              </a:rPr>
              <a:t>Genetic architecture shapes how population bottlenecks during colonization impacts quantitative trait variation</a:t>
            </a:r>
            <a:endParaRPr lang="en-PH" sz="2800"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8408" y="151354"/>
            <a:ext cx="1243682" cy="1295399"/>
          </a:xfrm>
          <a:prstGeom prst="rect">
            <a:avLst/>
          </a:prstGeom>
          <a:effectLst>
            <a:outerShdw blurRad="50800" dir="5400000" algn="ctr" rotWithShape="0">
              <a:schemeClr val="bg2">
                <a:lumMod val="75000"/>
              </a:schemeClr>
            </a:outerShdw>
          </a:effectLst>
        </p:spPr>
      </p:pic>
      <p:sp>
        <p:nvSpPr>
          <p:cNvPr id="7" name="TextBox 6"/>
          <p:cNvSpPr txBox="1"/>
          <p:nvPr/>
        </p:nvSpPr>
        <p:spPr>
          <a:xfrm rot="20313648">
            <a:off x="5965868" y="5956869"/>
            <a:ext cx="3804377" cy="2092881"/>
          </a:xfrm>
          <a:prstGeom prst="rect">
            <a:avLst/>
          </a:prstGeom>
          <a:noFill/>
          <a:effectLst>
            <a:outerShdw blurRad="50800" dist="50800" dir="5400000" algn="ctr" rotWithShape="0">
              <a:srgbClr val="000000">
                <a:alpha val="45000"/>
              </a:srgbClr>
            </a:outerShdw>
          </a:effectLst>
        </p:spPr>
        <p:txBody>
          <a:bodyPr wrap="square" rtlCol="0">
            <a:spAutoFit/>
          </a:bodyPr>
          <a:lstStyle/>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UPLB | UPLB | UPLB | 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 UPLB</a:t>
            </a:r>
            <a:endParaRPr lang="en-US" sz="1000" dirty="0">
              <a:solidFill>
                <a:schemeClr val="tx1">
                  <a:alpha val="36000"/>
                </a:schemeClr>
              </a:solidFill>
              <a:latin typeface="Adobe Gothic Std B" panose="020B0800000000000000" pitchFamily="34" charset="-128"/>
              <a:ea typeface="Adobe Gothic Std B" panose="020B0800000000000000" pitchFamily="34" charset="-128"/>
            </a:endParaRP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err="1" smtClean="0">
                <a:solidFill>
                  <a:schemeClr val="tx1">
                    <a:alpha val="36000"/>
                  </a:schemeClr>
                </a:solidFill>
                <a:latin typeface="Adobe Gothic Std B" panose="020B0800000000000000" pitchFamily="34" charset="-128"/>
                <a:ea typeface="Adobe Gothic Std B" panose="020B0800000000000000" pitchFamily="34" charset="-128"/>
              </a:rPr>
              <a:t>UPLB</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endParaRPr lang="en-US" sz="1000" dirty="0">
              <a:solidFill>
                <a:schemeClr val="tx1">
                  <a:alpha val="32000"/>
                </a:schemeClr>
              </a:solidFill>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latin typeface="Adobe Gothic Std B" panose="020B0800000000000000" pitchFamily="34" charset="-128"/>
              <a:ea typeface="Adobe Gothic Std B" panose="020B0800000000000000" pitchFamily="34" charset="-128"/>
            </a:endParaRPr>
          </a:p>
        </p:txBody>
      </p:sp>
      <p:sp>
        <p:nvSpPr>
          <p:cNvPr id="10" name="Rectangle 9"/>
          <p:cNvSpPr/>
          <p:nvPr/>
        </p:nvSpPr>
        <p:spPr>
          <a:xfrm>
            <a:off x="827584" y="1484784"/>
            <a:ext cx="7776864" cy="954107"/>
          </a:xfrm>
          <a:prstGeom prst="rect">
            <a:avLst/>
          </a:prstGeom>
        </p:spPr>
        <p:txBody>
          <a:bodyPr wrap="square">
            <a:spAutoFit/>
          </a:bodyPr>
          <a:lstStyle/>
          <a:p>
            <a:r>
              <a:rPr lang="en-PH" sz="2800" dirty="0" smtClean="0"/>
              <a:t>INVASIVE SPECIES and POPULATIONS pose major threats to biodiversity  ecosystem integrity</a:t>
            </a:r>
            <a:endParaRPr lang="en-PH" sz="2800" dirty="0"/>
          </a:p>
        </p:txBody>
      </p:sp>
      <p:sp>
        <p:nvSpPr>
          <p:cNvPr id="12" name="Rectangle 11"/>
          <p:cNvSpPr/>
          <p:nvPr/>
        </p:nvSpPr>
        <p:spPr>
          <a:xfrm>
            <a:off x="827584" y="2604968"/>
            <a:ext cx="7920880" cy="3293209"/>
          </a:xfrm>
          <a:prstGeom prst="rect">
            <a:avLst/>
          </a:prstGeom>
        </p:spPr>
        <p:txBody>
          <a:bodyPr wrap="square">
            <a:spAutoFit/>
          </a:bodyPr>
          <a:lstStyle/>
          <a:p>
            <a:r>
              <a:rPr lang="en-PH" sz="2400" dirty="0" smtClean="0"/>
              <a:t>Impacts include </a:t>
            </a:r>
          </a:p>
          <a:p>
            <a:pPr marL="263525" indent="-263525">
              <a:buClr>
                <a:srgbClr val="FFFF00"/>
              </a:buClr>
              <a:buFont typeface="Wingdings" pitchFamily="2" charset="2"/>
              <a:buChar char="§"/>
            </a:pPr>
            <a:r>
              <a:rPr lang="en-PH" sz="2800" b="1" dirty="0" smtClean="0">
                <a:solidFill>
                  <a:srgbClr val="FFC000"/>
                </a:solidFill>
              </a:rPr>
              <a:t>alterations of ecosystem features </a:t>
            </a:r>
            <a:r>
              <a:rPr lang="en-PH" sz="2400" dirty="0" smtClean="0"/>
              <a:t>such as hydrology, fire regimes, food webs, soil nutrients and nutrient cycling, negative effects on populations; </a:t>
            </a:r>
          </a:p>
          <a:p>
            <a:pPr marL="263525" indent="-263525">
              <a:buClr>
                <a:srgbClr val="FFFF00"/>
              </a:buClr>
              <a:buFont typeface="Wingdings" pitchFamily="2" charset="2"/>
              <a:buChar char="§"/>
            </a:pPr>
            <a:r>
              <a:rPr lang="en-PH" sz="2800" b="1" dirty="0" smtClean="0">
                <a:solidFill>
                  <a:srgbClr val="FFC000"/>
                </a:solidFill>
              </a:rPr>
              <a:t>changes in evolutionary trajectories</a:t>
            </a:r>
            <a:r>
              <a:rPr lang="en-PH" sz="2400" dirty="0" smtClean="0"/>
              <a:t>, such as by hybridization; and </a:t>
            </a:r>
          </a:p>
          <a:p>
            <a:pPr marL="263525" indent="-263525">
              <a:buClr>
                <a:srgbClr val="FFFF00"/>
              </a:buClr>
              <a:buFont typeface="Wingdings" pitchFamily="2" charset="2"/>
              <a:buChar char="§"/>
            </a:pPr>
            <a:r>
              <a:rPr lang="en-PH" sz="2800" b="1" dirty="0" smtClean="0">
                <a:solidFill>
                  <a:srgbClr val="FFC000"/>
                </a:solidFill>
              </a:rPr>
              <a:t>evolutionary shifts in species </a:t>
            </a:r>
            <a:r>
              <a:rPr lang="en-PH" sz="2400" dirty="0" smtClean="0"/>
              <a:t>responding to the new introductions</a:t>
            </a:r>
            <a:endParaRPr lang="en-PH" sz="2800" dirty="0"/>
          </a:p>
        </p:txBody>
      </p:sp>
      <p:sp>
        <p:nvSpPr>
          <p:cNvPr id="13" name="TextBox 12"/>
          <p:cNvSpPr txBox="1"/>
          <p:nvPr/>
        </p:nvSpPr>
        <p:spPr>
          <a:xfrm>
            <a:off x="1763688" y="476672"/>
            <a:ext cx="5256584" cy="584775"/>
          </a:xfrm>
          <a:prstGeom prst="rect">
            <a:avLst/>
          </a:prstGeom>
          <a:noFill/>
        </p:spPr>
        <p:txBody>
          <a:bodyPr wrap="square" rtlCol="0">
            <a:spAutoFit/>
          </a:bodyPr>
          <a:lstStyle/>
          <a:p>
            <a:r>
              <a:rPr lang="en-PH" sz="3200" b="1" dirty="0" smtClean="0">
                <a:solidFill>
                  <a:srgbClr val="FFFF00"/>
                </a:solidFill>
              </a:rPr>
              <a:t>Biological invasion</a:t>
            </a:r>
            <a:endParaRPr lang="en-PH" sz="3200" b="1" dirty="0">
              <a:solidFill>
                <a:srgbClr val="FFFF00"/>
              </a:solidFill>
            </a:endParaRPr>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8408" y="151354"/>
            <a:ext cx="1243682" cy="1295399"/>
          </a:xfrm>
          <a:prstGeom prst="rect">
            <a:avLst/>
          </a:prstGeom>
          <a:effectLst>
            <a:outerShdw blurRad="50800" dir="5400000" algn="ctr" rotWithShape="0">
              <a:schemeClr val="bg2">
                <a:lumMod val="75000"/>
              </a:schemeClr>
            </a:outerShdw>
          </a:effectLst>
        </p:spPr>
      </p:pic>
      <p:sp>
        <p:nvSpPr>
          <p:cNvPr id="7" name="TextBox 6"/>
          <p:cNvSpPr txBox="1"/>
          <p:nvPr/>
        </p:nvSpPr>
        <p:spPr>
          <a:xfrm rot="20313648">
            <a:off x="5965868" y="5956869"/>
            <a:ext cx="3804377" cy="2092881"/>
          </a:xfrm>
          <a:prstGeom prst="rect">
            <a:avLst/>
          </a:prstGeom>
          <a:noFill/>
          <a:effectLst>
            <a:outerShdw blurRad="50800" dist="50800" dir="5400000" algn="ctr" rotWithShape="0">
              <a:srgbClr val="000000">
                <a:alpha val="45000"/>
              </a:srgbClr>
            </a:outerShdw>
          </a:effectLst>
        </p:spPr>
        <p:txBody>
          <a:bodyPr wrap="square" rtlCol="0">
            <a:spAutoFit/>
          </a:bodyPr>
          <a:lstStyle/>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UPLB | UPLB | UPLB | 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 UPLB</a:t>
            </a:r>
            <a:endParaRPr lang="en-US" sz="1000" dirty="0">
              <a:solidFill>
                <a:schemeClr val="tx1">
                  <a:alpha val="36000"/>
                </a:schemeClr>
              </a:solidFill>
              <a:latin typeface="Adobe Gothic Std B" panose="020B0800000000000000" pitchFamily="34" charset="-128"/>
              <a:ea typeface="Adobe Gothic Std B" panose="020B0800000000000000" pitchFamily="34" charset="-128"/>
            </a:endParaRP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err="1" smtClean="0">
                <a:solidFill>
                  <a:schemeClr val="tx1">
                    <a:alpha val="36000"/>
                  </a:schemeClr>
                </a:solidFill>
                <a:latin typeface="Adobe Gothic Std B" panose="020B0800000000000000" pitchFamily="34" charset="-128"/>
                <a:ea typeface="Adobe Gothic Std B" panose="020B0800000000000000" pitchFamily="34" charset="-128"/>
              </a:rPr>
              <a:t>UPLB</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endParaRPr lang="en-US" sz="1000" dirty="0">
              <a:solidFill>
                <a:schemeClr val="tx1">
                  <a:alpha val="32000"/>
                </a:schemeClr>
              </a:solidFill>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latin typeface="Adobe Gothic Std B" panose="020B0800000000000000" pitchFamily="34" charset="-128"/>
              <a:ea typeface="Adobe Gothic Std B" panose="020B0800000000000000" pitchFamily="34" charset="-128"/>
            </a:endParaRPr>
          </a:p>
        </p:txBody>
      </p:sp>
      <p:sp>
        <p:nvSpPr>
          <p:cNvPr id="5" name="Rectangle 4"/>
          <p:cNvSpPr/>
          <p:nvPr/>
        </p:nvSpPr>
        <p:spPr>
          <a:xfrm>
            <a:off x="323528" y="1484784"/>
            <a:ext cx="8424936" cy="4955203"/>
          </a:xfrm>
          <a:prstGeom prst="rect">
            <a:avLst/>
          </a:prstGeom>
        </p:spPr>
        <p:txBody>
          <a:bodyPr wrap="square">
            <a:spAutoFit/>
          </a:bodyPr>
          <a:lstStyle/>
          <a:p>
            <a:pPr marL="342900" indent="-342900"/>
            <a:r>
              <a:rPr lang="en-PH" sz="2800" dirty="0" smtClean="0"/>
              <a:t>These intriguing results emphasize the utility of exploring genomic characteristics of invasive species, such as </a:t>
            </a:r>
            <a:r>
              <a:rPr lang="en-PH" sz="2800" b="1" dirty="0" smtClean="0">
                <a:solidFill>
                  <a:srgbClr val="FFC000"/>
                </a:solidFill>
              </a:rPr>
              <a:t>genes, gene complexes, and </a:t>
            </a:r>
            <a:r>
              <a:rPr lang="en-PH" sz="2800" b="1" dirty="0" err="1" smtClean="0">
                <a:solidFill>
                  <a:srgbClr val="FFC000"/>
                </a:solidFill>
              </a:rPr>
              <a:t>epistatic</a:t>
            </a:r>
            <a:r>
              <a:rPr lang="en-PH" sz="2800" b="1" dirty="0" smtClean="0">
                <a:solidFill>
                  <a:srgbClr val="FFC000"/>
                </a:solidFill>
              </a:rPr>
              <a:t> interactions that promote invasive </a:t>
            </a:r>
            <a:r>
              <a:rPr lang="en-PH" sz="2800" b="1" dirty="0" err="1" smtClean="0">
                <a:solidFill>
                  <a:srgbClr val="FFC000"/>
                </a:solidFill>
              </a:rPr>
              <a:t>behavior</a:t>
            </a:r>
            <a:r>
              <a:rPr lang="en-PH" sz="2800" b="1" dirty="0" smtClean="0"/>
              <a:t>.</a:t>
            </a:r>
            <a:r>
              <a:rPr lang="en-PH" sz="2800" dirty="0" smtClean="0"/>
              <a:t> </a:t>
            </a:r>
          </a:p>
          <a:p>
            <a:pPr marL="342900" indent="-342900"/>
            <a:r>
              <a:rPr lang="en-PH" sz="2800" dirty="0" smtClean="0"/>
              <a:t>Such information could yield insights into the relationship between </a:t>
            </a:r>
            <a:r>
              <a:rPr lang="en-PH" sz="2800" b="1" dirty="0" smtClean="0">
                <a:solidFill>
                  <a:srgbClr val="FFC000"/>
                </a:solidFill>
              </a:rPr>
              <a:t>genetic architecture and rate of evolution, and </a:t>
            </a:r>
            <a:r>
              <a:rPr lang="en-PH" sz="2800" b="1" dirty="0" smtClean="0">
                <a:solidFill>
                  <a:srgbClr val="FFFF00"/>
                </a:solidFill>
              </a:rPr>
              <a:t>evolutionary versus ecological factors</a:t>
            </a:r>
            <a:r>
              <a:rPr lang="en-PH" sz="2800" b="1" dirty="0" smtClean="0">
                <a:solidFill>
                  <a:srgbClr val="FFC000"/>
                </a:solidFill>
              </a:rPr>
              <a:t>, which confer invasion success</a:t>
            </a:r>
            <a:r>
              <a:rPr lang="en-PH" sz="2800" dirty="0" smtClean="0"/>
              <a:t>.</a:t>
            </a:r>
          </a:p>
          <a:p>
            <a:pPr marL="342900" indent="-342900"/>
            <a:r>
              <a:rPr lang="en-PH" sz="2800" dirty="0" smtClean="0">
                <a:sym typeface="Wingdings" pitchFamily="2" charset="2"/>
              </a:rPr>
              <a:t> </a:t>
            </a:r>
            <a:r>
              <a:rPr lang="en-PH" sz="3200" b="1" dirty="0" smtClean="0"/>
              <a:t>key to understanding and managing forest responses to current climate change</a:t>
            </a:r>
          </a:p>
          <a:p>
            <a:pPr marL="342900" indent="-342900"/>
            <a:endParaRPr lang="en-PH" sz="2800" dirty="0"/>
          </a:p>
        </p:txBody>
      </p:sp>
      <p:sp>
        <p:nvSpPr>
          <p:cNvPr id="8" name="Rectangle 7"/>
          <p:cNvSpPr/>
          <p:nvPr/>
        </p:nvSpPr>
        <p:spPr>
          <a:xfrm>
            <a:off x="1714480" y="357166"/>
            <a:ext cx="6786610" cy="1077218"/>
          </a:xfrm>
          <a:prstGeom prst="rect">
            <a:avLst/>
          </a:prstGeom>
        </p:spPr>
        <p:txBody>
          <a:bodyPr wrap="square">
            <a:spAutoFit/>
          </a:bodyPr>
          <a:lstStyle/>
          <a:p>
            <a:pPr lvl="0" fontAlgn="base">
              <a:spcBef>
                <a:spcPct val="0"/>
              </a:spcBef>
              <a:spcAft>
                <a:spcPct val="0"/>
              </a:spcAft>
            </a:pPr>
            <a:r>
              <a:rPr lang="en-US" altLang="ja-JP" sz="3200" b="1" dirty="0" smtClean="0">
                <a:solidFill>
                  <a:srgbClr val="FFFF00"/>
                </a:solidFill>
                <a:latin typeface="Arial" pitchFamily="34" charset="0"/>
                <a:ea typeface="MS Mincho" pitchFamily="49" charset="-128"/>
                <a:cs typeface="Arial" pitchFamily="34" charset="0"/>
              </a:rPr>
              <a:t>Research in Forest Genomics, Invasion, and Climate Change</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rot="20313648">
            <a:off x="5965868" y="5956869"/>
            <a:ext cx="3804377" cy="2092881"/>
          </a:xfrm>
          <a:prstGeom prst="rect">
            <a:avLst/>
          </a:prstGeom>
          <a:noFill/>
          <a:effectLst>
            <a:outerShdw blurRad="50800" dist="50800" dir="5400000" algn="ctr" rotWithShape="0">
              <a:srgbClr val="000000">
                <a:alpha val="45000"/>
              </a:srgbClr>
            </a:outerShdw>
          </a:effectLst>
        </p:spPr>
        <p:txBody>
          <a:bodyPr wrap="square" rtlCol="0">
            <a:spAutoFit/>
          </a:bodyPr>
          <a:lstStyle/>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UPLB | UPLB | UPLB | 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 UPLB</a:t>
            </a:r>
            <a:endParaRPr lang="en-US" sz="1000" dirty="0">
              <a:solidFill>
                <a:schemeClr val="tx1">
                  <a:alpha val="36000"/>
                </a:schemeClr>
              </a:solidFill>
              <a:latin typeface="Adobe Gothic Std B" panose="020B0800000000000000" pitchFamily="34" charset="-128"/>
              <a:ea typeface="Adobe Gothic Std B" panose="020B0800000000000000" pitchFamily="34" charset="-128"/>
            </a:endParaRP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err="1" smtClean="0">
                <a:solidFill>
                  <a:schemeClr val="tx1">
                    <a:alpha val="36000"/>
                  </a:schemeClr>
                </a:solidFill>
                <a:latin typeface="Adobe Gothic Std B" panose="020B0800000000000000" pitchFamily="34" charset="-128"/>
                <a:ea typeface="Adobe Gothic Std B" panose="020B0800000000000000" pitchFamily="34" charset="-128"/>
              </a:rPr>
              <a:t>UPLB</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endParaRPr lang="en-US" sz="1000" dirty="0">
              <a:solidFill>
                <a:schemeClr val="tx1">
                  <a:alpha val="32000"/>
                </a:schemeClr>
              </a:solidFill>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latin typeface="Adobe Gothic Std B" panose="020B0800000000000000" pitchFamily="34" charset="-128"/>
              <a:ea typeface="Adobe Gothic Std B" panose="020B0800000000000000" pitchFamily="34" charset="-128"/>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8408" y="151354"/>
            <a:ext cx="1243682" cy="1295399"/>
          </a:xfrm>
          <a:prstGeom prst="rect">
            <a:avLst/>
          </a:prstGeom>
          <a:effectLst>
            <a:outerShdw blurRad="50800" dir="5400000" algn="ctr" rotWithShape="0">
              <a:schemeClr val="bg2">
                <a:lumMod val="75000"/>
              </a:schemeClr>
            </a:outerShdw>
          </a:effectLst>
        </p:spPr>
      </p:pic>
      <p:sp>
        <p:nvSpPr>
          <p:cNvPr id="9" name="Rectangle 8"/>
          <p:cNvSpPr/>
          <p:nvPr/>
        </p:nvSpPr>
        <p:spPr>
          <a:xfrm>
            <a:off x="611560" y="1628800"/>
            <a:ext cx="8136904" cy="1384995"/>
          </a:xfrm>
          <a:prstGeom prst="rect">
            <a:avLst/>
          </a:prstGeom>
        </p:spPr>
        <p:txBody>
          <a:bodyPr wrap="square">
            <a:spAutoFit/>
          </a:bodyPr>
          <a:lstStyle/>
          <a:p>
            <a:r>
              <a:rPr lang="en-PH" sz="2800" dirty="0" smtClean="0"/>
              <a:t>Integration of tools from genomics, remote sensing, and geospatial </a:t>
            </a:r>
            <a:r>
              <a:rPr lang="en-PH" sz="2800" dirty="0" err="1" smtClean="0"/>
              <a:t>modeling</a:t>
            </a:r>
            <a:r>
              <a:rPr lang="en-PH" sz="2800" dirty="0" smtClean="0"/>
              <a:t> to study the genetic basis of climate adaptation, e.g. of forest trees</a:t>
            </a:r>
            <a:endParaRPr lang="en-PH" sz="2400" dirty="0"/>
          </a:p>
        </p:txBody>
      </p:sp>
      <p:sp>
        <p:nvSpPr>
          <p:cNvPr id="44033" name="Rectangle 1"/>
          <p:cNvSpPr>
            <a:spLocks noChangeArrowheads="1"/>
          </p:cNvSpPr>
          <p:nvPr/>
        </p:nvSpPr>
        <p:spPr bwMode="auto">
          <a:xfrm>
            <a:off x="611560" y="3206872"/>
            <a:ext cx="8208912"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lphaLcParenR"/>
              <a:tabLst/>
            </a:pPr>
            <a:r>
              <a:rPr kumimoji="0" lang="en-PH" sz="2200" b="0" i="0" u="none" strike="noStrike" cap="none" normalizeH="0" baseline="0" dirty="0" smtClean="0">
                <a:ln>
                  <a:noFill/>
                </a:ln>
                <a:effectLst/>
                <a:latin typeface="Arial" pitchFamily="34" charset="0"/>
                <a:ea typeface="Times New Roman" pitchFamily="18" charset="0"/>
                <a:cs typeface="Arial" pitchFamily="34" charset="0"/>
              </a:rPr>
              <a:t>Genome-wide SNP data are generated using Genotype by Sequencing (GBS) to </a:t>
            </a:r>
            <a:r>
              <a:rPr kumimoji="0" lang="en-PH" sz="2200" b="1" i="0" u="none" strike="noStrike" cap="none" normalizeH="0" baseline="0" dirty="0" smtClean="0">
                <a:ln>
                  <a:noFill/>
                </a:ln>
                <a:solidFill>
                  <a:srgbClr val="FFC000"/>
                </a:solidFill>
                <a:effectLst/>
                <a:latin typeface="Arial" pitchFamily="34" charset="0"/>
                <a:ea typeface="Times New Roman" pitchFamily="18" charset="0"/>
                <a:cs typeface="Arial" pitchFamily="34" charset="0"/>
              </a:rPr>
              <a:t>genome scans for</a:t>
            </a:r>
            <a:r>
              <a:rPr kumimoji="0" lang="en-PH" sz="2200" b="1" i="0" u="none" strike="noStrike" cap="none" normalizeH="0" dirty="0" smtClean="0">
                <a:ln>
                  <a:noFill/>
                </a:ln>
                <a:solidFill>
                  <a:srgbClr val="FFC000"/>
                </a:solidFill>
                <a:effectLst/>
                <a:latin typeface="Arial" pitchFamily="34" charset="0"/>
                <a:ea typeface="Times New Roman" pitchFamily="18" charset="0"/>
                <a:cs typeface="Arial" pitchFamily="34" charset="0"/>
              </a:rPr>
              <a:t> </a:t>
            </a:r>
            <a:r>
              <a:rPr kumimoji="0" lang="en-PH" sz="2200" b="1" i="0" u="none" strike="noStrike" cap="none" normalizeH="0" baseline="0" dirty="0" smtClean="0">
                <a:ln>
                  <a:noFill/>
                </a:ln>
                <a:solidFill>
                  <a:srgbClr val="FFC000"/>
                </a:solidFill>
                <a:effectLst/>
                <a:latin typeface="Arial" pitchFamily="34" charset="0"/>
                <a:ea typeface="Times New Roman" pitchFamily="18" charset="0"/>
                <a:cs typeface="Arial" pitchFamily="34" charset="0"/>
              </a:rPr>
              <a:t>local adaptation </a:t>
            </a:r>
            <a:r>
              <a:rPr kumimoji="0" lang="en-PH" sz="2200" b="0" i="0" u="none" strike="noStrike" cap="none" normalizeH="0" baseline="0" dirty="0" smtClean="0">
                <a:ln>
                  <a:noFill/>
                </a:ln>
                <a:solidFill>
                  <a:srgbClr val="FFC000"/>
                </a:solidFill>
                <a:effectLst/>
                <a:latin typeface="Arial" pitchFamily="34" charset="0"/>
                <a:ea typeface="Times New Roman" pitchFamily="18" charset="0"/>
                <a:cs typeface="Arial" pitchFamily="34" charset="0"/>
              </a:rPr>
              <a:t>and </a:t>
            </a:r>
            <a:r>
              <a:rPr kumimoji="0" lang="en-PH" sz="2200" b="1" i="0" u="none" strike="noStrike" cap="none" normalizeH="0" baseline="0" dirty="0" smtClean="0">
                <a:ln>
                  <a:noFill/>
                </a:ln>
                <a:solidFill>
                  <a:srgbClr val="FFC000"/>
                </a:solidFill>
                <a:effectLst/>
                <a:latin typeface="Arial" pitchFamily="34" charset="0"/>
                <a:ea typeface="Times New Roman" pitchFamily="18" charset="0"/>
                <a:cs typeface="Arial" pitchFamily="34" charset="0"/>
              </a:rPr>
              <a:t>association mapping for </a:t>
            </a:r>
            <a:r>
              <a:rPr kumimoji="0" lang="en-PH" sz="2200" b="1" i="0" u="none" strike="noStrike" cap="none" normalizeH="0" baseline="0" dirty="0" err="1" smtClean="0">
                <a:ln>
                  <a:noFill/>
                </a:ln>
                <a:solidFill>
                  <a:srgbClr val="FFC000"/>
                </a:solidFill>
                <a:effectLst/>
                <a:latin typeface="Arial" pitchFamily="34" charset="0"/>
                <a:ea typeface="Times New Roman" pitchFamily="18" charset="0"/>
                <a:cs typeface="Arial" pitchFamily="34" charset="0"/>
              </a:rPr>
              <a:t>phenology</a:t>
            </a:r>
            <a:r>
              <a:rPr kumimoji="0" lang="en-PH" sz="2200" b="1" i="0" u="none" strike="noStrike" cap="none" normalizeH="0" baseline="0" dirty="0" smtClean="0">
                <a:ln>
                  <a:noFill/>
                </a:ln>
                <a:solidFill>
                  <a:srgbClr val="FFC000"/>
                </a:solidFill>
                <a:effectLst/>
                <a:latin typeface="Arial" pitchFamily="34" charset="0"/>
                <a:ea typeface="Times New Roman" pitchFamily="18" charset="0"/>
                <a:cs typeface="Arial" pitchFamily="34" charset="0"/>
              </a:rPr>
              <a:t>, growth, and water use efficiency traits</a:t>
            </a:r>
            <a:endParaRPr kumimoji="0" lang="en-PH" sz="2200" b="0" i="0" u="none" strike="noStrike" cap="none" normalizeH="0" baseline="0" dirty="0" smtClean="0">
              <a:ln>
                <a:noFill/>
              </a:ln>
              <a:effectLst/>
              <a:latin typeface="Arial" pitchFamily="34" charset="0"/>
              <a:ea typeface="Times New Roman" pitchFamily="18" charset="0"/>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lphaLcParenR"/>
              <a:tabLst/>
            </a:pPr>
            <a:r>
              <a:rPr kumimoji="0" lang="en-PH" sz="2200" b="0" i="0" u="none" strike="noStrike" cap="none" normalizeH="0" baseline="0" dirty="0" smtClean="0">
                <a:ln>
                  <a:noFill/>
                </a:ln>
                <a:effectLst/>
                <a:latin typeface="Arial" pitchFamily="34" charset="0"/>
                <a:ea typeface="Times New Roman" pitchFamily="18" charset="0"/>
                <a:cs typeface="Arial" pitchFamily="34" charset="0"/>
              </a:rPr>
              <a:t>Developing spatial analytical methods to characterize the </a:t>
            </a:r>
            <a:r>
              <a:rPr kumimoji="0" lang="en-PH" sz="2200" b="1" i="0" u="none" strike="noStrike" cap="none" normalizeH="0" baseline="0" dirty="0" smtClean="0">
                <a:ln>
                  <a:noFill/>
                </a:ln>
                <a:solidFill>
                  <a:srgbClr val="FFC000"/>
                </a:solidFill>
                <a:effectLst/>
                <a:latin typeface="Arial" pitchFamily="34" charset="0"/>
                <a:ea typeface="Times New Roman" pitchFamily="18" charset="0"/>
                <a:cs typeface="Arial" pitchFamily="34" charset="0"/>
              </a:rPr>
              <a:t>associations between genomic variation and environmental gradients of climate and growing season length</a:t>
            </a:r>
            <a:r>
              <a:rPr kumimoji="0" lang="en-PH" sz="2200" b="0" i="0" u="none" strike="noStrike" cap="none" normalizeH="0" baseline="0" dirty="0" smtClean="0">
                <a:ln>
                  <a:noFill/>
                </a:ln>
                <a:solidFill>
                  <a:srgbClr val="FFC000"/>
                </a:solidFill>
                <a:effectLst/>
                <a:latin typeface="Arial" pitchFamily="34" charset="0"/>
                <a:ea typeface="Times New Roman" pitchFamily="18" charset="0"/>
                <a:cs typeface="Arial" pitchFamily="34" charset="0"/>
              </a:rPr>
              <a:t>, </a:t>
            </a:r>
            <a:r>
              <a:rPr kumimoji="0" lang="en-PH" sz="2200" b="0" i="0" u="none" strike="noStrike" cap="none" normalizeH="0" baseline="0" dirty="0" smtClean="0">
                <a:ln>
                  <a:noFill/>
                </a:ln>
                <a:effectLst/>
                <a:latin typeface="Arial" pitchFamily="34" charset="0"/>
                <a:ea typeface="Times New Roman" pitchFamily="18" charset="0"/>
                <a:cs typeface="Arial" pitchFamily="34" charset="0"/>
              </a:rPr>
              <a:t>and to visualize the landscape surface of adaptive variation under both current and projected climates.</a:t>
            </a:r>
            <a:endParaRPr kumimoji="0" lang="en-PH" sz="2200" b="0" i="0" u="none" strike="noStrike" cap="none" normalizeH="0" baseline="0" dirty="0" smtClean="0">
              <a:ln>
                <a:noFill/>
              </a:ln>
              <a:effectLst/>
              <a:latin typeface="Arial" pitchFamily="34" charset="0"/>
              <a:cs typeface="Arial" pitchFamily="34" charset="0"/>
            </a:endParaRPr>
          </a:p>
        </p:txBody>
      </p:sp>
      <p:sp>
        <p:nvSpPr>
          <p:cNvPr id="7" name="Rectangle 6"/>
          <p:cNvSpPr/>
          <p:nvPr/>
        </p:nvSpPr>
        <p:spPr>
          <a:xfrm>
            <a:off x="1714480" y="357166"/>
            <a:ext cx="6786610" cy="1077218"/>
          </a:xfrm>
          <a:prstGeom prst="rect">
            <a:avLst/>
          </a:prstGeom>
        </p:spPr>
        <p:txBody>
          <a:bodyPr wrap="square">
            <a:spAutoFit/>
          </a:bodyPr>
          <a:lstStyle/>
          <a:p>
            <a:pPr lvl="0" fontAlgn="base">
              <a:spcBef>
                <a:spcPct val="0"/>
              </a:spcBef>
              <a:spcAft>
                <a:spcPct val="0"/>
              </a:spcAft>
            </a:pPr>
            <a:r>
              <a:rPr lang="en-US" altLang="ja-JP" sz="3200" b="1" dirty="0" smtClean="0">
                <a:solidFill>
                  <a:srgbClr val="FFFF00"/>
                </a:solidFill>
                <a:latin typeface="Arial" pitchFamily="34" charset="0"/>
                <a:ea typeface="MS Mincho" pitchFamily="49" charset="-128"/>
                <a:cs typeface="Arial" pitchFamily="34" charset="0"/>
              </a:rPr>
              <a:t>Research in Forest Genomics, Invasion, and Climate Change</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 external file that holds a picture, illustration, etc.&#10;Object name is hdy201250f1.jpg"/>
          <p:cNvPicPr>
            <a:picLocks noChangeAspect="1" noChangeArrowheads="1"/>
          </p:cNvPicPr>
          <p:nvPr/>
        </p:nvPicPr>
        <p:blipFill>
          <a:blip r:embed="rId3" cstate="print"/>
          <a:srcRect/>
          <a:stretch>
            <a:fillRect/>
          </a:stretch>
        </p:blipFill>
        <p:spPr bwMode="auto">
          <a:xfrm>
            <a:off x="35496" y="476672"/>
            <a:ext cx="2883646" cy="3312368"/>
          </a:xfrm>
          <a:prstGeom prst="rect">
            <a:avLst/>
          </a:prstGeom>
          <a:noFill/>
        </p:spPr>
      </p:pic>
      <p:pic>
        <p:nvPicPr>
          <p:cNvPr id="1028" name="Picture 4" descr="Image result for cryptomeria japonica"/>
          <p:cNvPicPr>
            <a:picLocks noChangeAspect="1" noChangeArrowheads="1"/>
          </p:cNvPicPr>
          <p:nvPr/>
        </p:nvPicPr>
        <p:blipFill>
          <a:blip r:embed="rId4" cstate="print"/>
          <a:srcRect/>
          <a:stretch>
            <a:fillRect/>
          </a:stretch>
        </p:blipFill>
        <p:spPr bwMode="auto">
          <a:xfrm>
            <a:off x="2937790" y="620688"/>
            <a:ext cx="2813426" cy="1872208"/>
          </a:xfrm>
          <a:prstGeom prst="rect">
            <a:avLst/>
          </a:prstGeom>
          <a:noFill/>
        </p:spPr>
      </p:pic>
      <p:sp>
        <p:nvSpPr>
          <p:cNvPr id="6" name="TextBox 5"/>
          <p:cNvSpPr txBox="1"/>
          <p:nvPr/>
        </p:nvSpPr>
        <p:spPr>
          <a:xfrm>
            <a:off x="3203848" y="2420888"/>
            <a:ext cx="2664296" cy="646331"/>
          </a:xfrm>
          <a:prstGeom prst="rect">
            <a:avLst/>
          </a:prstGeom>
          <a:noFill/>
        </p:spPr>
        <p:txBody>
          <a:bodyPr wrap="square" rtlCol="0">
            <a:spAutoFit/>
          </a:bodyPr>
          <a:lstStyle/>
          <a:p>
            <a:r>
              <a:rPr lang="en-PH" i="1" dirty="0" err="1" smtClean="0"/>
              <a:t>Cryptomeria</a:t>
            </a:r>
            <a:r>
              <a:rPr lang="en-PH" i="1" dirty="0" smtClean="0"/>
              <a:t> japonica </a:t>
            </a:r>
            <a:r>
              <a:rPr lang="en-PH" dirty="0" smtClean="0"/>
              <a:t>(Japanese cedar)</a:t>
            </a:r>
            <a:endParaRPr lang="en-PH" dirty="0"/>
          </a:p>
        </p:txBody>
      </p:sp>
      <p:pic>
        <p:nvPicPr>
          <p:cNvPr id="1030" name="Picture 6" descr="An external file that holds a picture, illustration, etc.&#10;Object name is hdy201250f4.jpg"/>
          <p:cNvPicPr>
            <a:picLocks noChangeAspect="1" noChangeArrowheads="1"/>
          </p:cNvPicPr>
          <p:nvPr/>
        </p:nvPicPr>
        <p:blipFill>
          <a:blip r:embed="rId5" cstate="print"/>
          <a:srcRect/>
          <a:stretch>
            <a:fillRect/>
          </a:stretch>
        </p:blipFill>
        <p:spPr bwMode="auto">
          <a:xfrm>
            <a:off x="5884748" y="1700808"/>
            <a:ext cx="3259252" cy="2232248"/>
          </a:xfrm>
          <a:prstGeom prst="rect">
            <a:avLst/>
          </a:prstGeom>
          <a:noFill/>
        </p:spPr>
      </p:pic>
      <p:pic>
        <p:nvPicPr>
          <p:cNvPr id="1031" name="Picture 7"/>
          <p:cNvPicPr>
            <a:picLocks noChangeAspect="1" noChangeArrowheads="1"/>
          </p:cNvPicPr>
          <p:nvPr/>
        </p:nvPicPr>
        <p:blipFill>
          <a:blip r:embed="rId6" cstate="print"/>
          <a:srcRect/>
          <a:stretch>
            <a:fillRect/>
          </a:stretch>
        </p:blipFill>
        <p:spPr bwMode="auto">
          <a:xfrm>
            <a:off x="4644008" y="4005064"/>
            <a:ext cx="4482686" cy="2520280"/>
          </a:xfrm>
          <a:prstGeom prst="rect">
            <a:avLst/>
          </a:prstGeom>
          <a:noFill/>
          <a:ln w="9525">
            <a:noFill/>
            <a:miter lim="800000"/>
            <a:headEnd/>
            <a:tailEnd/>
          </a:ln>
        </p:spPr>
      </p:pic>
      <p:pic>
        <p:nvPicPr>
          <p:cNvPr id="1032" name="Picture 8"/>
          <p:cNvPicPr>
            <a:picLocks noChangeAspect="1" noChangeArrowheads="1"/>
          </p:cNvPicPr>
          <p:nvPr/>
        </p:nvPicPr>
        <p:blipFill>
          <a:blip r:embed="rId7" cstate="print"/>
          <a:srcRect/>
          <a:stretch>
            <a:fillRect/>
          </a:stretch>
        </p:blipFill>
        <p:spPr bwMode="auto">
          <a:xfrm>
            <a:off x="0" y="3861048"/>
            <a:ext cx="4534668" cy="2736304"/>
          </a:xfrm>
          <a:prstGeom prst="rect">
            <a:avLst/>
          </a:prstGeom>
          <a:noFill/>
          <a:ln w="9525">
            <a:noFill/>
            <a:miter lim="800000"/>
            <a:headEnd/>
            <a:tailEnd/>
          </a:ln>
        </p:spPr>
      </p:pic>
      <p:sp>
        <p:nvSpPr>
          <p:cNvPr id="11" name="TextBox 10"/>
          <p:cNvSpPr txBox="1"/>
          <p:nvPr/>
        </p:nvSpPr>
        <p:spPr>
          <a:xfrm>
            <a:off x="4788024" y="4221088"/>
            <a:ext cx="4355976" cy="830997"/>
          </a:xfrm>
          <a:prstGeom prst="rect">
            <a:avLst/>
          </a:prstGeom>
          <a:noFill/>
        </p:spPr>
        <p:txBody>
          <a:bodyPr wrap="square" rtlCol="0">
            <a:spAutoFit/>
          </a:bodyPr>
          <a:lstStyle/>
          <a:p>
            <a:r>
              <a:rPr lang="en-PH" sz="2400" dirty="0" smtClean="0">
                <a:solidFill>
                  <a:srgbClr val="FF0000"/>
                </a:solidFill>
              </a:rPr>
              <a:t>Significant association between loci and environmental variables </a:t>
            </a:r>
            <a:endParaRPr lang="en-PH" sz="2400" dirty="0">
              <a:solidFill>
                <a:srgbClr val="FF0000"/>
              </a:solidFill>
            </a:endParaRPr>
          </a:p>
        </p:txBody>
      </p:sp>
      <p:sp>
        <p:nvSpPr>
          <p:cNvPr id="12" name="TextBox 11"/>
          <p:cNvSpPr txBox="1"/>
          <p:nvPr/>
        </p:nvSpPr>
        <p:spPr>
          <a:xfrm>
            <a:off x="7524328" y="2708920"/>
            <a:ext cx="1619672" cy="830997"/>
          </a:xfrm>
          <a:prstGeom prst="rect">
            <a:avLst/>
          </a:prstGeom>
          <a:noFill/>
        </p:spPr>
        <p:txBody>
          <a:bodyPr wrap="square" rtlCol="0">
            <a:spAutoFit/>
          </a:bodyPr>
          <a:lstStyle/>
          <a:p>
            <a:r>
              <a:rPr lang="en-PH" sz="2400" dirty="0" smtClean="0">
                <a:solidFill>
                  <a:srgbClr val="FF0000"/>
                </a:solidFill>
              </a:rPr>
              <a:t>Loci under selection</a:t>
            </a:r>
            <a:endParaRPr lang="en-PH" sz="2400"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rot="20313648">
            <a:off x="5965868" y="5956869"/>
            <a:ext cx="3804377" cy="2092881"/>
          </a:xfrm>
          <a:prstGeom prst="rect">
            <a:avLst/>
          </a:prstGeom>
          <a:noFill/>
          <a:effectLst>
            <a:outerShdw blurRad="50800" dist="50800" dir="5400000" algn="ctr" rotWithShape="0">
              <a:srgbClr val="000000">
                <a:alpha val="45000"/>
              </a:srgbClr>
            </a:outerShdw>
          </a:effectLst>
        </p:spPr>
        <p:txBody>
          <a:bodyPr wrap="square" rtlCol="0">
            <a:spAutoFit/>
          </a:bodyPr>
          <a:lstStyle/>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UPLB | UPLB | UPLB | 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 UPLB</a:t>
            </a:r>
            <a:endParaRPr lang="en-US" sz="1000" dirty="0">
              <a:solidFill>
                <a:schemeClr val="tx1">
                  <a:alpha val="36000"/>
                </a:schemeClr>
              </a:solidFill>
              <a:latin typeface="Adobe Gothic Std B" panose="020B0800000000000000" pitchFamily="34" charset="-128"/>
              <a:ea typeface="Adobe Gothic Std B" panose="020B0800000000000000" pitchFamily="34" charset="-128"/>
            </a:endParaRP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err="1" smtClean="0">
                <a:solidFill>
                  <a:schemeClr val="tx1">
                    <a:alpha val="36000"/>
                  </a:schemeClr>
                </a:solidFill>
                <a:latin typeface="Adobe Gothic Std B" panose="020B0800000000000000" pitchFamily="34" charset="-128"/>
                <a:ea typeface="Adobe Gothic Std B" panose="020B0800000000000000" pitchFamily="34" charset="-128"/>
              </a:rPr>
              <a:t>UPLB</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endParaRPr lang="en-US" sz="1000" dirty="0">
              <a:solidFill>
                <a:schemeClr val="tx1">
                  <a:alpha val="32000"/>
                </a:schemeClr>
              </a:solidFill>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latin typeface="Adobe Gothic Std B" panose="020B0800000000000000" pitchFamily="34" charset="-128"/>
              <a:ea typeface="Adobe Gothic Std B" panose="020B0800000000000000" pitchFamily="34" charset="-128"/>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8408" y="151354"/>
            <a:ext cx="1243682" cy="1295399"/>
          </a:xfrm>
          <a:prstGeom prst="rect">
            <a:avLst/>
          </a:prstGeom>
          <a:effectLst>
            <a:outerShdw blurRad="50800" dir="5400000" algn="ctr" rotWithShape="0">
              <a:schemeClr val="bg2">
                <a:lumMod val="75000"/>
              </a:schemeClr>
            </a:outerShdw>
          </a:effectLst>
        </p:spPr>
      </p:pic>
      <p:sp>
        <p:nvSpPr>
          <p:cNvPr id="16" name="Rectangle 15"/>
          <p:cNvSpPr/>
          <p:nvPr/>
        </p:nvSpPr>
        <p:spPr>
          <a:xfrm>
            <a:off x="1714480" y="357166"/>
            <a:ext cx="6786610" cy="1200329"/>
          </a:xfrm>
          <a:prstGeom prst="rect">
            <a:avLst/>
          </a:prstGeom>
        </p:spPr>
        <p:txBody>
          <a:bodyPr wrap="square">
            <a:spAutoFit/>
          </a:bodyPr>
          <a:lstStyle/>
          <a:p>
            <a:pPr lvl="0" fontAlgn="base">
              <a:spcBef>
                <a:spcPct val="0"/>
              </a:spcBef>
              <a:spcAft>
                <a:spcPct val="0"/>
              </a:spcAft>
            </a:pPr>
            <a:r>
              <a:rPr lang="en-US" altLang="ja-JP" sz="3600" b="1" dirty="0" smtClean="0">
                <a:solidFill>
                  <a:srgbClr val="FFFF00"/>
                </a:solidFill>
                <a:latin typeface="Arial" pitchFamily="34" charset="0"/>
                <a:ea typeface="MS Mincho" pitchFamily="49" charset="-128"/>
                <a:cs typeface="Arial" pitchFamily="34" charset="0"/>
              </a:rPr>
              <a:t>Research in Forest Genomics and climate change</a:t>
            </a:r>
          </a:p>
        </p:txBody>
      </p:sp>
      <p:pic>
        <p:nvPicPr>
          <p:cNvPr id="8" name="Picture 7" descr="The Santa Rita Mountains in Arizona are home to unique bird species (Jamie Sanderlin)."/>
          <p:cNvPicPr/>
          <p:nvPr/>
        </p:nvPicPr>
        <p:blipFill>
          <a:blip r:embed="rId4" cstate="print"/>
          <a:srcRect/>
          <a:stretch>
            <a:fillRect/>
          </a:stretch>
        </p:blipFill>
        <p:spPr bwMode="auto">
          <a:xfrm>
            <a:off x="251520" y="1484784"/>
            <a:ext cx="4392488" cy="2520280"/>
          </a:xfrm>
          <a:prstGeom prst="rect">
            <a:avLst/>
          </a:prstGeom>
          <a:noFill/>
          <a:ln w="9525">
            <a:noFill/>
            <a:miter lim="800000"/>
            <a:headEnd/>
            <a:tailEnd/>
          </a:ln>
        </p:spPr>
      </p:pic>
      <p:sp>
        <p:nvSpPr>
          <p:cNvPr id="35841" name="Rectangle 1"/>
          <p:cNvSpPr>
            <a:spLocks noChangeArrowheads="1"/>
          </p:cNvSpPr>
          <p:nvPr/>
        </p:nvSpPr>
        <p:spPr bwMode="auto">
          <a:xfrm>
            <a:off x="179512" y="3506233"/>
            <a:ext cx="4536504"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n-PH" b="1" i="0" u="none" strike="noStrike" cap="none" normalizeH="0" baseline="0" dirty="0" smtClean="0">
                <a:ln>
                  <a:noFill/>
                </a:ln>
                <a:solidFill>
                  <a:srgbClr val="F6F6F6"/>
                </a:solidFill>
                <a:effectLst/>
                <a:latin typeface="Arial" pitchFamily="34" charset="0"/>
                <a:ea typeface="Times New Roman" pitchFamily="18" charset="0"/>
                <a:cs typeface="Arial" pitchFamily="34" charset="0"/>
              </a:rPr>
              <a:t>The Santa Rita Mountains in Arizona, a </a:t>
            </a:r>
            <a:r>
              <a:rPr kumimoji="0" lang="en-PH" b="1" i="0" u="none" strike="noStrike" cap="none" normalizeH="0" baseline="0" dirty="0" err="1" smtClean="0">
                <a:ln>
                  <a:noFill/>
                </a:ln>
                <a:solidFill>
                  <a:srgbClr val="F6F6F6"/>
                </a:solidFill>
                <a:effectLst/>
                <a:latin typeface="Arial" pitchFamily="34" charset="0"/>
                <a:ea typeface="Times New Roman" pitchFamily="18" charset="0"/>
                <a:cs typeface="Arial" pitchFamily="34" charset="0"/>
              </a:rPr>
              <a:t>Madrean</a:t>
            </a:r>
            <a:r>
              <a:rPr kumimoji="0" lang="en-PH" b="1" i="0" u="none" strike="noStrike" cap="none" normalizeH="0" baseline="0" dirty="0" smtClean="0">
                <a:ln>
                  <a:noFill/>
                </a:ln>
                <a:solidFill>
                  <a:srgbClr val="F6F6F6"/>
                </a:solidFill>
                <a:effectLst/>
                <a:latin typeface="Arial" pitchFamily="34" charset="0"/>
                <a:ea typeface="Times New Roman" pitchFamily="18" charset="0"/>
                <a:cs typeface="Arial" pitchFamily="34" charset="0"/>
              </a:rPr>
              <a:t> Sky Island range</a:t>
            </a:r>
          </a:p>
          <a:p>
            <a:pPr marL="0" marR="0" lvl="0" indent="0" algn="just" defTabSz="914400" rtl="0" eaLnBrk="1" fontAlgn="ctr" latinLnBrk="0" hangingPunct="1">
              <a:lnSpc>
                <a:spcPct val="100000"/>
              </a:lnSpc>
              <a:spcBef>
                <a:spcPct val="0"/>
              </a:spcBef>
              <a:spcAft>
                <a:spcPct val="0"/>
              </a:spcAft>
              <a:buClrTx/>
              <a:buSzTx/>
              <a:buFontTx/>
              <a:buNone/>
              <a:tabLst/>
            </a:pPr>
            <a:endParaRPr lang="en-PH" dirty="0" smtClean="0">
              <a:solidFill>
                <a:srgbClr val="F6F6F6"/>
              </a:solidFill>
              <a:latin typeface="Arial" pitchFamily="34" charset="0"/>
              <a:cs typeface="Arial" pitchFamily="34" charset="0"/>
            </a:endParaRPr>
          </a:p>
          <a:p>
            <a:pPr marL="0" marR="0" lvl="0" indent="0" algn="just" defTabSz="914400" rtl="0" eaLnBrk="1" fontAlgn="ctr" latinLnBrk="0" hangingPunct="1">
              <a:lnSpc>
                <a:spcPct val="100000"/>
              </a:lnSpc>
              <a:spcBef>
                <a:spcPct val="0"/>
              </a:spcBef>
              <a:spcAft>
                <a:spcPct val="0"/>
              </a:spcAft>
              <a:buClrTx/>
              <a:buSzTx/>
              <a:buFontTx/>
              <a:buNone/>
              <a:tabLst/>
            </a:pPr>
            <a:r>
              <a:rPr lang="en-PH" sz="1600" dirty="0" smtClean="0">
                <a:solidFill>
                  <a:srgbClr val="F6F6F6"/>
                </a:solidFill>
                <a:latin typeface="Arial" pitchFamily="34" charset="0"/>
                <a:cs typeface="Arial" pitchFamily="34" charset="0"/>
              </a:rPr>
              <a:t>Trees vulnerable to climate change; cottonwood (riparian vulnerable to loss of surface water), SW white pine (upper </a:t>
            </a:r>
            <a:r>
              <a:rPr lang="en-PH" sz="1600" dirty="0" err="1" smtClean="0">
                <a:solidFill>
                  <a:srgbClr val="F6F6F6"/>
                </a:solidFill>
                <a:latin typeface="Arial" pitchFamily="34" charset="0"/>
                <a:cs typeface="Arial" pitchFamily="34" charset="0"/>
              </a:rPr>
              <a:t>montane</a:t>
            </a:r>
            <a:r>
              <a:rPr lang="en-PH" sz="1600" dirty="0" smtClean="0">
                <a:solidFill>
                  <a:srgbClr val="F6F6F6"/>
                </a:solidFill>
                <a:latin typeface="Arial" pitchFamily="34" charset="0"/>
                <a:cs typeface="Arial" pitchFamily="34" charset="0"/>
              </a:rPr>
              <a:t> sp. (vulnerable to </a:t>
            </a:r>
            <a:r>
              <a:rPr lang="en-PH" sz="1600" dirty="0" err="1" smtClean="0">
                <a:solidFill>
                  <a:srgbClr val="F6F6F6"/>
                </a:solidFill>
                <a:latin typeface="Arial" pitchFamily="34" charset="0"/>
                <a:cs typeface="Arial" pitchFamily="34" charset="0"/>
              </a:rPr>
              <a:t>shrinlage</a:t>
            </a:r>
            <a:r>
              <a:rPr lang="en-PH" sz="1600" dirty="0" smtClean="0">
                <a:solidFill>
                  <a:srgbClr val="F6F6F6"/>
                </a:solidFill>
                <a:latin typeface="Arial" pitchFamily="34" charset="0"/>
                <a:cs typeface="Arial" pitchFamily="34" charset="0"/>
              </a:rPr>
              <a:t> and isolation), Douglas Fir (economic and ecological importance and inhabits large range in W USA)</a:t>
            </a:r>
            <a:endParaRPr kumimoji="0" lang="en-PH"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37" name="Rectangle 1"/>
          <p:cNvSpPr>
            <a:spLocks noChangeArrowheads="1"/>
          </p:cNvSpPr>
          <p:nvPr/>
        </p:nvSpPr>
        <p:spPr bwMode="auto">
          <a:xfrm>
            <a:off x="4716016" y="1508586"/>
            <a:ext cx="442798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3525" marR="0" lvl="0" indent="-263525"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n-PH" sz="2000" b="0" i="0" u="none" strike="noStrike" cap="none" normalizeH="0" baseline="0" dirty="0" smtClean="0">
                <a:ln>
                  <a:noFill/>
                </a:ln>
                <a:effectLst/>
                <a:latin typeface="Arial" pitchFamily="34" charset="0"/>
                <a:ea typeface="Times New Roman" pitchFamily="18" charset="0"/>
                <a:cs typeface="Arial" pitchFamily="34" charset="0"/>
              </a:rPr>
              <a:t>Understanding tree genomics and its relationships with climate change and disturbance regimes promises to revolutionize </a:t>
            </a:r>
            <a:r>
              <a:rPr kumimoji="0" lang="en-PH" sz="2000" b="0" i="0" u="none" strike="noStrike" cap="none" normalizeH="0" baseline="0" dirty="0" smtClean="0">
                <a:ln>
                  <a:noFill/>
                </a:ln>
                <a:solidFill>
                  <a:srgbClr val="FFC000"/>
                </a:solidFill>
                <a:effectLst/>
                <a:latin typeface="Arial" pitchFamily="34" charset="0"/>
                <a:ea typeface="Times New Roman" pitchFamily="18" charset="0"/>
                <a:cs typeface="Arial" pitchFamily="34" charset="0"/>
              </a:rPr>
              <a:t>management and conservation of natural resources</a:t>
            </a:r>
            <a:r>
              <a:rPr kumimoji="0" lang="en-PH" sz="2000" b="0" i="0" u="none" strike="noStrike" cap="none" normalizeH="0" baseline="0" dirty="0" smtClean="0">
                <a:ln>
                  <a:noFill/>
                </a:ln>
                <a:effectLst/>
                <a:latin typeface="Arial" pitchFamily="34" charset="0"/>
                <a:ea typeface="Times New Roman" pitchFamily="18" charset="0"/>
                <a:cs typeface="Arial" pitchFamily="34" charset="0"/>
              </a:rPr>
              <a:t>.</a:t>
            </a:r>
          </a:p>
          <a:p>
            <a:pPr marL="263525" marR="0" lvl="0" indent="-263525" algn="l" defTabSz="914400" rtl="0" eaLnBrk="0" fontAlgn="base" latinLnBrk="0" hangingPunct="0">
              <a:lnSpc>
                <a:spcPct val="100000"/>
              </a:lnSpc>
              <a:spcBef>
                <a:spcPct val="0"/>
              </a:spcBef>
              <a:spcAft>
                <a:spcPct val="0"/>
              </a:spcAft>
              <a:buClrTx/>
              <a:buSzTx/>
              <a:buFont typeface="Wingdings" pitchFamily="2" charset="2"/>
              <a:buChar char="v"/>
              <a:tabLst/>
            </a:pPr>
            <a:endParaRPr kumimoji="0" lang="en-PH" sz="2000" b="0" i="0" u="none" strike="noStrike" cap="none" normalizeH="0" baseline="0" dirty="0" smtClean="0">
              <a:ln>
                <a:noFill/>
              </a:ln>
              <a:effectLst/>
              <a:latin typeface="Calibri" pitchFamily="34" charset="0"/>
              <a:ea typeface="Calibri" pitchFamily="34" charset="0"/>
              <a:cs typeface="Times New Roman" pitchFamily="18" charset="0"/>
            </a:endParaRPr>
          </a:p>
          <a:p>
            <a:pPr marL="263525" marR="0" lvl="0" indent="-263525"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n-PH" sz="2000" b="0" i="0" u="none" strike="noStrike" cap="none" normalizeH="0" baseline="0" dirty="0" smtClean="0">
                <a:ln>
                  <a:noFill/>
                </a:ln>
                <a:effectLst/>
                <a:latin typeface="Arial" pitchFamily="34" charset="0"/>
                <a:ea typeface="Times New Roman" pitchFamily="18" charset="0"/>
                <a:cs typeface="Arial" pitchFamily="34" charset="0"/>
              </a:rPr>
              <a:t>Ecosystem resistance, resilience, and recovery are closely linked to the population responses of tree species to perturbations such as climate change and disturbance. </a:t>
            </a:r>
            <a:r>
              <a:rPr kumimoji="0" lang="en-PH" sz="2000" b="1" i="0" u="none" strike="noStrike" cap="none" normalizeH="0" baseline="0" dirty="0" smtClean="0">
                <a:ln>
                  <a:noFill/>
                </a:ln>
                <a:solidFill>
                  <a:srgbClr val="FFC000"/>
                </a:solidFill>
                <a:effectLst/>
                <a:latin typeface="Arial" pitchFamily="34" charset="0"/>
                <a:ea typeface="Times New Roman" pitchFamily="18" charset="0"/>
                <a:cs typeface="Arial" pitchFamily="34" charset="0"/>
              </a:rPr>
              <a:t>The genomics of tree populations largely govern their ability to resist or recover from such impacts</a:t>
            </a:r>
            <a:r>
              <a:rPr kumimoji="0" lang="en-PH" sz="2000" b="0" i="0" u="none" strike="noStrike" cap="none" normalizeH="0" baseline="0" dirty="0" smtClean="0">
                <a:ln>
                  <a:noFill/>
                </a:ln>
                <a:effectLst/>
                <a:latin typeface="Arial" pitchFamily="34" charset="0"/>
                <a:ea typeface="Times New Roman" pitchFamily="18" charset="0"/>
                <a:cs typeface="Arial" pitchFamily="34" charset="0"/>
              </a:rPr>
              <a:t>.</a:t>
            </a:r>
          </a:p>
        </p:txBody>
      </p:sp>
      <p:sp>
        <p:nvSpPr>
          <p:cNvPr id="11" name="Rectangle 10"/>
          <p:cNvSpPr/>
          <p:nvPr/>
        </p:nvSpPr>
        <p:spPr>
          <a:xfrm>
            <a:off x="323528" y="6150114"/>
            <a:ext cx="4604767" cy="707886"/>
          </a:xfrm>
          <a:prstGeom prst="rect">
            <a:avLst/>
          </a:prstGeom>
        </p:spPr>
        <p:txBody>
          <a:bodyPr wrap="square">
            <a:spAutoFit/>
          </a:bodyPr>
          <a:lstStyle/>
          <a:p>
            <a:pPr lvl="0" eaLnBrk="0" fontAlgn="base" hangingPunct="0">
              <a:spcBef>
                <a:spcPct val="0"/>
              </a:spcBef>
              <a:spcAft>
                <a:spcPct val="0"/>
              </a:spcAft>
            </a:pPr>
            <a:r>
              <a:rPr lang="en-PH" sz="2000" dirty="0" smtClean="0">
                <a:solidFill>
                  <a:srgbClr val="FFC000"/>
                </a:solidFill>
                <a:latin typeface="Arial" pitchFamily="34" charset="0"/>
                <a:ea typeface="Times New Roman" pitchFamily="18" charset="0"/>
                <a:cs typeface="Arial" pitchFamily="34" charset="0"/>
              </a:rPr>
              <a:t>Facilitate prediction of effects of climate change on keystone species</a:t>
            </a:r>
            <a:endParaRPr lang="en-PH" sz="2000" dirty="0" smtClean="0">
              <a:solidFill>
                <a:srgbClr val="FFC000"/>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8408" y="151354"/>
            <a:ext cx="1243682" cy="1295399"/>
          </a:xfrm>
          <a:prstGeom prst="rect">
            <a:avLst/>
          </a:prstGeom>
          <a:effectLst>
            <a:outerShdw blurRad="50800" dir="5400000" algn="ctr" rotWithShape="0">
              <a:schemeClr val="bg2">
                <a:lumMod val="75000"/>
              </a:schemeClr>
            </a:outerShdw>
          </a:effectLst>
        </p:spPr>
      </p:pic>
      <p:sp>
        <p:nvSpPr>
          <p:cNvPr id="7" name="TextBox 6"/>
          <p:cNvSpPr txBox="1"/>
          <p:nvPr/>
        </p:nvSpPr>
        <p:spPr>
          <a:xfrm rot="20313648">
            <a:off x="5965868" y="5956869"/>
            <a:ext cx="3804377" cy="2092881"/>
          </a:xfrm>
          <a:prstGeom prst="rect">
            <a:avLst/>
          </a:prstGeom>
          <a:noFill/>
          <a:effectLst>
            <a:outerShdw blurRad="50800" dist="50800" dir="5400000" algn="ctr" rotWithShape="0">
              <a:srgbClr val="000000">
                <a:alpha val="45000"/>
              </a:srgbClr>
            </a:outerShdw>
          </a:effectLst>
        </p:spPr>
        <p:txBody>
          <a:bodyPr wrap="square" rtlCol="0">
            <a:spAutoFit/>
          </a:bodyPr>
          <a:lstStyle/>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UPLB | UPLB | UPLB | 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 UPLB</a:t>
            </a:r>
            <a:endParaRPr lang="en-US" sz="1000" dirty="0">
              <a:solidFill>
                <a:schemeClr val="tx1">
                  <a:alpha val="36000"/>
                </a:schemeClr>
              </a:solidFill>
              <a:latin typeface="Adobe Gothic Std B" panose="020B0800000000000000" pitchFamily="34" charset="-128"/>
              <a:ea typeface="Adobe Gothic Std B" panose="020B0800000000000000" pitchFamily="34" charset="-128"/>
            </a:endParaRP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err="1" smtClean="0">
                <a:solidFill>
                  <a:schemeClr val="tx1">
                    <a:alpha val="36000"/>
                  </a:schemeClr>
                </a:solidFill>
                <a:latin typeface="Adobe Gothic Std B" panose="020B0800000000000000" pitchFamily="34" charset="-128"/>
                <a:ea typeface="Adobe Gothic Std B" panose="020B0800000000000000" pitchFamily="34" charset="-128"/>
              </a:rPr>
              <a:t>UPLB</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endParaRPr lang="en-US" sz="1000" dirty="0">
              <a:solidFill>
                <a:schemeClr val="tx1">
                  <a:alpha val="32000"/>
                </a:schemeClr>
              </a:solidFill>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latin typeface="Adobe Gothic Std B" panose="020B0800000000000000" pitchFamily="34" charset="-128"/>
              <a:ea typeface="Adobe Gothic Std B" panose="020B0800000000000000" pitchFamily="34" charset="-128"/>
            </a:endParaRPr>
          </a:p>
        </p:txBody>
      </p:sp>
      <p:pic>
        <p:nvPicPr>
          <p:cNvPr id="58370" name="Picture 2" descr="http://global.umich.edu/wp-content/uploads/2016/08/GlobalInvasions_REarly.jpg"/>
          <p:cNvPicPr>
            <a:picLocks noChangeAspect="1" noChangeArrowheads="1"/>
          </p:cNvPicPr>
          <p:nvPr/>
        </p:nvPicPr>
        <p:blipFill>
          <a:blip r:embed="rId4" cstate="print"/>
          <a:srcRect t="29400" r="57087" b="7601"/>
          <a:stretch>
            <a:fillRect/>
          </a:stretch>
        </p:blipFill>
        <p:spPr bwMode="auto">
          <a:xfrm>
            <a:off x="395536" y="1916832"/>
            <a:ext cx="3456384" cy="3805686"/>
          </a:xfrm>
          <a:prstGeom prst="rect">
            <a:avLst/>
          </a:prstGeom>
          <a:noFill/>
        </p:spPr>
      </p:pic>
      <p:sp>
        <p:nvSpPr>
          <p:cNvPr id="8" name="Rectangle 7"/>
          <p:cNvSpPr/>
          <p:nvPr/>
        </p:nvSpPr>
        <p:spPr>
          <a:xfrm>
            <a:off x="1403648" y="332656"/>
            <a:ext cx="7740352" cy="523220"/>
          </a:xfrm>
          <a:prstGeom prst="rect">
            <a:avLst/>
          </a:prstGeom>
        </p:spPr>
        <p:txBody>
          <a:bodyPr wrap="square">
            <a:spAutoFit/>
          </a:bodyPr>
          <a:lstStyle/>
          <a:p>
            <a:pPr algn="ctr"/>
            <a:r>
              <a:rPr lang="en-PH" sz="2800" dirty="0" smtClean="0">
                <a:solidFill>
                  <a:srgbClr val="FFC000"/>
                </a:solidFill>
              </a:rPr>
              <a:t>Global threats from invasive alien species</a:t>
            </a:r>
            <a:endParaRPr lang="en-PH" sz="2800" dirty="0">
              <a:solidFill>
                <a:srgbClr val="FFC000"/>
              </a:solidFill>
            </a:endParaRPr>
          </a:p>
        </p:txBody>
      </p:sp>
      <p:pic>
        <p:nvPicPr>
          <p:cNvPr id="10" name="Picture 2"/>
          <p:cNvPicPr>
            <a:picLocks noChangeAspect="1" noChangeArrowheads="1"/>
          </p:cNvPicPr>
          <p:nvPr/>
        </p:nvPicPr>
        <p:blipFill>
          <a:blip r:embed="rId5" cstate="print"/>
          <a:srcRect/>
          <a:stretch>
            <a:fillRect/>
          </a:stretch>
        </p:blipFill>
        <p:spPr bwMode="auto">
          <a:xfrm>
            <a:off x="4032448" y="980728"/>
            <a:ext cx="3707904" cy="2674739"/>
          </a:xfrm>
          <a:prstGeom prst="rect">
            <a:avLst/>
          </a:prstGeom>
          <a:noFill/>
          <a:ln w="9525">
            <a:noFill/>
            <a:miter lim="800000"/>
            <a:headEnd/>
            <a:tailEnd/>
          </a:ln>
        </p:spPr>
      </p:pic>
      <p:sp>
        <p:nvSpPr>
          <p:cNvPr id="11" name="TextBox 10"/>
          <p:cNvSpPr txBox="1"/>
          <p:nvPr/>
        </p:nvSpPr>
        <p:spPr>
          <a:xfrm rot="16200000">
            <a:off x="5545815" y="3431939"/>
            <a:ext cx="5796137" cy="461665"/>
          </a:xfrm>
          <a:prstGeom prst="rect">
            <a:avLst/>
          </a:prstGeom>
          <a:noFill/>
        </p:spPr>
        <p:txBody>
          <a:bodyPr wrap="square" rtlCol="0">
            <a:spAutoFit/>
          </a:bodyPr>
          <a:lstStyle/>
          <a:p>
            <a:r>
              <a:rPr lang="en-PH" sz="2400" dirty="0" smtClean="0"/>
              <a:t>UNCBD global report on species introduction </a:t>
            </a:r>
            <a:endParaRPr lang="en-PH" sz="2400" dirty="0"/>
          </a:p>
        </p:txBody>
      </p:sp>
      <p:pic>
        <p:nvPicPr>
          <p:cNvPr id="12" name="Picture 2"/>
          <p:cNvPicPr>
            <a:picLocks noChangeAspect="1" noChangeArrowheads="1"/>
          </p:cNvPicPr>
          <p:nvPr/>
        </p:nvPicPr>
        <p:blipFill>
          <a:blip r:embed="rId6" cstate="print"/>
          <a:srcRect/>
          <a:stretch>
            <a:fillRect/>
          </a:stretch>
        </p:blipFill>
        <p:spPr bwMode="auto">
          <a:xfrm>
            <a:off x="4644008" y="3717032"/>
            <a:ext cx="2791842" cy="2954184"/>
          </a:xfrm>
          <a:prstGeom prst="rect">
            <a:avLst/>
          </a:prstGeom>
          <a:noFill/>
          <a:ln w="9525">
            <a:noFill/>
            <a:miter lim="800000"/>
            <a:headEnd/>
            <a:tailEnd/>
          </a:ln>
        </p:spPr>
      </p:pic>
      <p:sp>
        <p:nvSpPr>
          <p:cNvPr id="9" name="TextBox 8"/>
          <p:cNvSpPr txBox="1"/>
          <p:nvPr/>
        </p:nvSpPr>
        <p:spPr>
          <a:xfrm>
            <a:off x="6084168" y="4509120"/>
            <a:ext cx="2160240" cy="369332"/>
          </a:xfrm>
          <a:prstGeom prst="rect">
            <a:avLst/>
          </a:prstGeom>
          <a:noFill/>
        </p:spPr>
        <p:txBody>
          <a:bodyPr wrap="square" rtlCol="0">
            <a:spAutoFit/>
          </a:bodyPr>
          <a:lstStyle/>
          <a:p>
            <a:r>
              <a:rPr lang="en-PH" dirty="0" smtClean="0">
                <a:solidFill>
                  <a:srgbClr val="000099"/>
                </a:solidFill>
              </a:rPr>
              <a:t>Escapees</a:t>
            </a:r>
            <a:endParaRPr lang="en-PH" dirty="0">
              <a:solidFill>
                <a:srgbClr val="000099"/>
              </a:solidFill>
            </a:endParaRPr>
          </a:p>
        </p:txBody>
      </p:sp>
      <p:sp>
        <p:nvSpPr>
          <p:cNvPr id="13" name="TextBox 12"/>
          <p:cNvSpPr txBox="1"/>
          <p:nvPr/>
        </p:nvSpPr>
        <p:spPr>
          <a:xfrm>
            <a:off x="6084168" y="3861048"/>
            <a:ext cx="2160240" cy="369332"/>
          </a:xfrm>
          <a:prstGeom prst="rect">
            <a:avLst/>
          </a:prstGeom>
          <a:noFill/>
        </p:spPr>
        <p:txBody>
          <a:bodyPr wrap="square" rtlCol="0">
            <a:spAutoFit/>
          </a:bodyPr>
          <a:lstStyle/>
          <a:p>
            <a:r>
              <a:rPr lang="en-PH" dirty="0" smtClean="0">
                <a:solidFill>
                  <a:srgbClr val="000099"/>
                </a:solidFill>
              </a:rPr>
              <a:t>Releases</a:t>
            </a:r>
            <a:endParaRPr lang="en-PH" dirty="0">
              <a:solidFill>
                <a:srgbClr val="000099"/>
              </a:solidFill>
            </a:endParaRPr>
          </a:p>
        </p:txBody>
      </p:sp>
      <p:sp>
        <p:nvSpPr>
          <p:cNvPr id="14" name="TextBox 13"/>
          <p:cNvSpPr txBox="1"/>
          <p:nvPr/>
        </p:nvSpPr>
        <p:spPr>
          <a:xfrm>
            <a:off x="6084168" y="5013176"/>
            <a:ext cx="2160240" cy="646331"/>
          </a:xfrm>
          <a:prstGeom prst="rect">
            <a:avLst/>
          </a:prstGeom>
          <a:noFill/>
        </p:spPr>
        <p:txBody>
          <a:bodyPr wrap="square" rtlCol="0">
            <a:spAutoFit/>
          </a:bodyPr>
          <a:lstStyle/>
          <a:p>
            <a:r>
              <a:rPr lang="en-PH" dirty="0" smtClean="0">
                <a:solidFill>
                  <a:srgbClr val="000099"/>
                </a:solidFill>
              </a:rPr>
              <a:t>Transport-contaminant</a:t>
            </a:r>
            <a:endParaRPr lang="en-PH" dirty="0">
              <a:solidFill>
                <a:srgbClr val="000099"/>
              </a:solidFill>
            </a:endParaRPr>
          </a:p>
        </p:txBody>
      </p:sp>
      <p:sp>
        <p:nvSpPr>
          <p:cNvPr id="15" name="TextBox 14"/>
          <p:cNvSpPr txBox="1"/>
          <p:nvPr/>
        </p:nvSpPr>
        <p:spPr>
          <a:xfrm>
            <a:off x="6084168" y="5795972"/>
            <a:ext cx="2160240" cy="369332"/>
          </a:xfrm>
          <a:prstGeom prst="rect">
            <a:avLst/>
          </a:prstGeom>
          <a:noFill/>
        </p:spPr>
        <p:txBody>
          <a:bodyPr wrap="square" rtlCol="0">
            <a:spAutoFit/>
          </a:bodyPr>
          <a:lstStyle/>
          <a:p>
            <a:r>
              <a:rPr lang="en-PH" dirty="0" smtClean="0">
                <a:solidFill>
                  <a:srgbClr val="000099"/>
                </a:solidFill>
              </a:rPr>
              <a:t>Stow away</a:t>
            </a:r>
            <a:endParaRPr lang="en-PH" dirty="0">
              <a:solidFill>
                <a:srgbClr val="000099"/>
              </a:solidFill>
            </a:endParaRPr>
          </a:p>
        </p:txBody>
      </p:sp>
      <p:sp>
        <p:nvSpPr>
          <p:cNvPr id="16" name="TextBox 15"/>
          <p:cNvSpPr txBox="1"/>
          <p:nvPr/>
        </p:nvSpPr>
        <p:spPr>
          <a:xfrm>
            <a:off x="6084168" y="6165304"/>
            <a:ext cx="2160240" cy="369332"/>
          </a:xfrm>
          <a:prstGeom prst="rect">
            <a:avLst/>
          </a:prstGeom>
          <a:noFill/>
        </p:spPr>
        <p:txBody>
          <a:bodyPr wrap="square" rtlCol="0">
            <a:spAutoFit/>
          </a:bodyPr>
          <a:lstStyle/>
          <a:p>
            <a:r>
              <a:rPr lang="en-PH" dirty="0" smtClean="0">
                <a:solidFill>
                  <a:srgbClr val="000099"/>
                </a:solidFill>
              </a:rPr>
              <a:t>Corridors</a:t>
            </a:r>
            <a:endParaRPr lang="en-PH" dirty="0">
              <a:solidFill>
                <a:srgbClr val="000099"/>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8408" y="151354"/>
            <a:ext cx="1243682" cy="1295399"/>
          </a:xfrm>
          <a:prstGeom prst="rect">
            <a:avLst/>
          </a:prstGeom>
          <a:effectLst>
            <a:outerShdw blurRad="50800" dir="5400000" algn="ctr" rotWithShape="0">
              <a:schemeClr val="bg2">
                <a:lumMod val="75000"/>
              </a:schemeClr>
            </a:outerShdw>
          </a:effectLst>
        </p:spPr>
      </p:pic>
      <p:sp>
        <p:nvSpPr>
          <p:cNvPr id="7" name="TextBox 6"/>
          <p:cNvSpPr txBox="1"/>
          <p:nvPr/>
        </p:nvSpPr>
        <p:spPr>
          <a:xfrm rot="20313648">
            <a:off x="5965868" y="5956869"/>
            <a:ext cx="3804377" cy="2092881"/>
          </a:xfrm>
          <a:prstGeom prst="rect">
            <a:avLst/>
          </a:prstGeom>
          <a:noFill/>
          <a:effectLst>
            <a:outerShdw blurRad="50800" dist="50800" dir="5400000" algn="ctr" rotWithShape="0">
              <a:srgbClr val="000000">
                <a:alpha val="45000"/>
              </a:srgbClr>
            </a:outerShdw>
          </a:effectLst>
        </p:spPr>
        <p:txBody>
          <a:bodyPr wrap="square" rtlCol="0">
            <a:spAutoFit/>
          </a:bodyPr>
          <a:lstStyle/>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UPLB | UPLB | UPLB | 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 UPLB</a:t>
            </a:r>
            <a:endParaRPr lang="en-US" sz="1000" dirty="0">
              <a:solidFill>
                <a:schemeClr val="tx1">
                  <a:alpha val="36000"/>
                </a:schemeClr>
              </a:solidFill>
              <a:latin typeface="Adobe Gothic Std B" panose="020B0800000000000000" pitchFamily="34" charset="-128"/>
              <a:ea typeface="Adobe Gothic Std B" panose="020B0800000000000000" pitchFamily="34" charset="-128"/>
            </a:endParaRP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err="1" smtClean="0">
                <a:solidFill>
                  <a:schemeClr val="tx1">
                    <a:alpha val="36000"/>
                  </a:schemeClr>
                </a:solidFill>
                <a:latin typeface="Adobe Gothic Std B" panose="020B0800000000000000" pitchFamily="34" charset="-128"/>
                <a:ea typeface="Adobe Gothic Std B" panose="020B0800000000000000" pitchFamily="34" charset="-128"/>
              </a:rPr>
              <a:t>UPLB</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endParaRPr lang="en-US" sz="1000" dirty="0">
              <a:solidFill>
                <a:schemeClr val="tx1">
                  <a:alpha val="32000"/>
                </a:schemeClr>
              </a:solidFill>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latin typeface="Adobe Gothic Std B" panose="020B0800000000000000" pitchFamily="34" charset="-128"/>
              <a:ea typeface="Adobe Gothic Std B" panose="020B0800000000000000" pitchFamily="34" charset="-128"/>
            </a:endParaRPr>
          </a:p>
        </p:txBody>
      </p:sp>
      <p:pic>
        <p:nvPicPr>
          <p:cNvPr id="48130" name="Picture 2" descr="Image result for global biological species invasion"/>
          <p:cNvPicPr>
            <a:picLocks noChangeAspect="1" noChangeArrowheads="1"/>
          </p:cNvPicPr>
          <p:nvPr/>
        </p:nvPicPr>
        <p:blipFill>
          <a:blip r:embed="rId4" cstate="print"/>
          <a:srcRect t="10169"/>
          <a:stretch>
            <a:fillRect/>
          </a:stretch>
        </p:blipFill>
        <p:spPr bwMode="auto">
          <a:xfrm>
            <a:off x="1547664" y="980728"/>
            <a:ext cx="6430980" cy="3432127"/>
          </a:xfrm>
          <a:prstGeom prst="rect">
            <a:avLst/>
          </a:prstGeom>
          <a:noFill/>
        </p:spPr>
      </p:pic>
      <p:sp>
        <p:nvSpPr>
          <p:cNvPr id="9" name="Rectangle 8"/>
          <p:cNvSpPr/>
          <p:nvPr/>
        </p:nvSpPr>
        <p:spPr>
          <a:xfrm>
            <a:off x="1547664" y="4365104"/>
            <a:ext cx="6624736" cy="369332"/>
          </a:xfrm>
          <a:prstGeom prst="rect">
            <a:avLst/>
          </a:prstGeom>
        </p:spPr>
        <p:txBody>
          <a:bodyPr wrap="square">
            <a:spAutoFit/>
          </a:bodyPr>
          <a:lstStyle/>
          <a:p>
            <a:r>
              <a:rPr lang="en-PH" dirty="0" smtClean="0"/>
              <a:t>“VL” is very low; “VH” is very high. Courtesy Ted </a:t>
            </a:r>
            <a:r>
              <a:rPr lang="en-PH" dirty="0" err="1" smtClean="0"/>
              <a:t>Grosholz</a:t>
            </a:r>
            <a:r>
              <a:rPr lang="en-PH" dirty="0" smtClean="0"/>
              <a:t>/UC Davis.</a:t>
            </a:r>
            <a:endParaRPr lang="en-PH" dirty="0"/>
          </a:p>
        </p:txBody>
      </p:sp>
      <p:sp>
        <p:nvSpPr>
          <p:cNvPr id="12" name="Rectangle 11"/>
          <p:cNvSpPr/>
          <p:nvPr/>
        </p:nvSpPr>
        <p:spPr>
          <a:xfrm>
            <a:off x="1619672" y="476672"/>
            <a:ext cx="6108972" cy="523220"/>
          </a:xfrm>
          <a:prstGeom prst="rect">
            <a:avLst/>
          </a:prstGeom>
        </p:spPr>
        <p:txBody>
          <a:bodyPr wrap="square">
            <a:spAutoFit/>
          </a:bodyPr>
          <a:lstStyle/>
          <a:p>
            <a:pPr lvl="0"/>
            <a:r>
              <a:rPr lang="en-PH" sz="2800" dirty="0" smtClean="0">
                <a:solidFill>
                  <a:srgbClr val="FFFFFF"/>
                </a:solidFill>
              </a:rPr>
              <a:t>Global biological invasion threat </a:t>
            </a:r>
          </a:p>
        </p:txBody>
      </p:sp>
      <p:sp>
        <p:nvSpPr>
          <p:cNvPr id="13" name="Rectangle 12"/>
          <p:cNvSpPr/>
          <p:nvPr/>
        </p:nvSpPr>
        <p:spPr>
          <a:xfrm>
            <a:off x="179512" y="4869160"/>
            <a:ext cx="8892480" cy="1569660"/>
          </a:xfrm>
          <a:prstGeom prst="rect">
            <a:avLst/>
          </a:prstGeom>
        </p:spPr>
        <p:txBody>
          <a:bodyPr wrap="square">
            <a:spAutoFit/>
          </a:bodyPr>
          <a:lstStyle/>
          <a:p>
            <a:r>
              <a:rPr lang="en-PH" sz="2400" dirty="0" smtClean="0"/>
              <a:t>The rate of biological invasions is expected to increase as the effects of climate change on biological communities become widespread. </a:t>
            </a:r>
          </a:p>
          <a:p>
            <a:r>
              <a:rPr lang="en-PH" sz="2400" dirty="0" smtClean="0"/>
              <a:t>Climate change enhances habitat disturbance, which facilitates the establishment of invasive species</a:t>
            </a:r>
            <a:endParaRPr lang="en-PH" sz="24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3"/>
          <p:cNvSpPr>
            <a:spLocks noChangeArrowheads="1"/>
          </p:cNvSpPr>
          <p:nvPr/>
        </p:nvSpPr>
        <p:spPr bwMode="auto">
          <a:xfrm>
            <a:off x="0" y="0"/>
            <a:ext cx="9144000" cy="812800"/>
          </a:xfrm>
          <a:prstGeom prst="rect">
            <a:avLst/>
          </a:prstGeom>
          <a:noFill/>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lvl="3" indent="-1371600" defTabSz="914400">
              <a:defRPr/>
            </a:pPr>
            <a:r>
              <a:rPr lang="en-US" sz="3200" dirty="0">
                <a:solidFill>
                  <a:srgbClr val="FFFFFF"/>
                </a:solidFill>
                <a:latin typeface="+mj-lt"/>
              </a:rPr>
              <a:t>Strategic </a:t>
            </a:r>
            <a:r>
              <a:rPr lang="en-US" sz="3200" dirty="0" smtClean="0">
                <a:solidFill>
                  <a:srgbClr val="FFFFFF"/>
                </a:solidFill>
                <a:latin typeface="+mj-lt"/>
              </a:rPr>
              <a:t>Goal B of the UNCBD (Target by 2020)</a:t>
            </a:r>
          </a:p>
          <a:p>
            <a:pPr lvl="3" indent="-1371600" defTabSz="914400">
              <a:defRPr/>
            </a:pPr>
            <a:r>
              <a:rPr lang="en-US" sz="2400" dirty="0" smtClean="0">
                <a:solidFill>
                  <a:srgbClr val="FFFFFF"/>
                </a:solidFill>
                <a:latin typeface="+mj-lt"/>
              </a:rPr>
              <a:t> Reduce the direct pressures on biodiversity and promote sustainable use </a:t>
            </a:r>
            <a:endParaRPr lang="en-US" sz="2400" dirty="0">
              <a:solidFill>
                <a:srgbClr val="FFFFFF"/>
              </a:solidFill>
              <a:latin typeface="+mj-lt"/>
            </a:endParaRPr>
          </a:p>
        </p:txBody>
      </p:sp>
      <p:sp>
        <p:nvSpPr>
          <p:cNvPr id="56324" name="Rectangle 3"/>
          <p:cNvSpPr>
            <a:spLocks noChangeArrowheads="1"/>
          </p:cNvSpPr>
          <p:nvPr/>
        </p:nvSpPr>
        <p:spPr bwMode="auto">
          <a:xfrm>
            <a:off x="179512" y="3356992"/>
            <a:ext cx="8784976" cy="2246769"/>
          </a:xfrm>
          <a:prstGeom prst="rect">
            <a:avLst/>
          </a:prstGeom>
          <a:noFill/>
          <a:ln w="9525">
            <a:noFill/>
            <a:miter lim="800000"/>
            <a:headEnd/>
            <a:tailEnd/>
          </a:ln>
        </p:spPr>
        <p:txBody>
          <a:bodyPr wrap="square">
            <a:spAutoFit/>
          </a:bodyPr>
          <a:lstStyle/>
          <a:p>
            <a:r>
              <a:rPr lang="en-PH" sz="2800" dirty="0" smtClean="0"/>
              <a:t>The </a:t>
            </a:r>
            <a:r>
              <a:rPr lang="en-PH" sz="2800" dirty="0"/>
              <a:t>overall rate of invasions, with great economic and ecological costs, shows no sign of slowing. </a:t>
            </a:r>
            <a:endParaRPr lang="en-PH" sz="2800" dirty="0" smtClean="0"/>
          </a:p>
          <a:p>
            <a:endParaRPr lang="en-PH" sz="2800" dirty="0" smtClean="0"/>
          </a:p>
          <a:p>
            <a:r>
              <a:rPr lang="en-PH" sz="2800" dirty="0" smtClean="0"/>
              <a:t>Preventive </a:t>
            </a:r>
            <a:r>
              <a:rPr lang="en-PH" sz="2800" dirty="0"/>
              <a:t>measures have been taken in a limited number of countries.</a:t>
            </a:r>
            <a:endParaRPr lang="en-PH" sz="2400" dirty="0"/>
          </a:p>
        </p:txBody>
      </p:sp>
      <p:pic>
        <p:nvPicPr>
          <p:cNvPr id="5" name="Picture 6"/>
          <p:cNvPicPr>
            <a:picLocks noChangeAspect="1" noChangeArrowheads="1"/>
          </p:cNvPicPr>
          <p:nvPr/>
        </p:nvPicPr>
        <p:blipFill>
          <a:blip r:embed="rId3" cstate="print"/>
          <a:srcRect r="10698"/>
          <a:stretch>
            <a:fillRect/>
          </a:stretch>
        </p:blipFill>
        <p:spPr bwMode="auto">
          <a:xfrm>
            <a:off x="0" y="1196752"/>
            <a:ext cx="9144000" cy="160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8408" y="151354"/>
            <a:ext cx="1243682" cy="1295399"/>
          </a:xfrm>
          <a:prstGeom prst="rect">
            <a:avLst/>
          </a:prstGeom>
          <a:effectLst>
            <a:outerShdw blurRad="50800" dir="5400000" algn="ctr" rotWithShape="0">
              <a:schemeClr val="bg2">
                <a:lumMod val="75000"/>
              </a:schemeClr>
            </a:outerShdw>
          </a:effectLst>
        </p:spPr>
      </p:pic>
      <p:sp>
        <p:nvSpPr>
          <p:cNvPr id="7" name="TextBox 6"/>
          <p:cNvSpPr txBox="1"/>
          <p:nvPr/>
        </p:nvSpPr>
        <p:spPr>
          <a:xfrm rot="20313648">
            <a:off x="5965868" y="5956869"/>
            <a:ext cx="3804377" cy="2092881"/>
          </a:xfrm>
          <a:prstGeom prst="rect">
            <a:avLst/>
          </a:prstGeom>
          <a:noFill/>
          <a:effectLst>
            <a:outerShdw blurRad="50800" dist="50800" dir="5400000" algn="ctr" rotWithShape="0">
              <a:srgbClr val="000000">
                <a:alpha val="45000"/>
              </a:srgbClr>
            </a:outerShdw>
          </a:effectLst>
        </p:spPr>
        <p:txBody>
          <a:bodyPr wrap="square" rtlCol="0">
            <a:spAutoFit/>
          </a:bodyPr>
          <a:lstStyle/>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UPLB | UPLB | UPLB | 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 UPLB</a:t>
            </a:r>
            <a:endParaRPr lang="en-US" sz="1000" dirty="0">
              <a:solidFill>
                <a:schemeClr val="tx1">
                  <a:alpha val="36000"/>
                </a:schemeClr>
              </a:solidFill>
              <a:latin typeface="Adobe Gothic Std B" panose="020B0800000000000000" pitchFamily="34" charset="-128"/>
              <a:ea typeface="Adobe Gothic Std B" panose="020B0800000000000000" pitchFamily="34" charset="-128"/>
            </a:endParaRP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err="1" smtClean="0">
                <a:solidFill>
                  <a:schemeClr val="tx1">
                    <a:alpha val="36000"/>
                  </a:schemeClr>
                </a:solidFill>
                <a:latin typeface="Adobe Gothic Std B" panose="020B0800000000000000" pitchFamily="34" charset="-128"/>
                <a:ea typeface="Adobe Gothic Std B" panose="020B0800000000000000" pitchFamily="34" charset="-128"/>
              </a:rPr>
              <a:t>UPLB</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endParaRPr lang="en-US" sz="1000" dirty="0">
              <a:solidFill>
                <a:schemeClr val="tx1">
                  <a:alpha val="32000"/>
                </a:schemeClr>
              </a:solidFill>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latin typeface="Adobe Gothic Std B" panose="020B0800000000000000" pitchFamily="34" charset="-128"/>
              <a:ea typeface="Adobe Gothic Std B" panose="020B0800000000000000" pitchFamily="34" charset="-128"/>
            </a:endParaRPr>
          </a:p>
        </p:txBody>
      </p:sp>
      <p:pic>
        <p:nvPicPr>
          <p:cNvPr id="58370" name="Picture 2" descr="http://global.umich.edu/wp-content/uploads/2016/08/GlobalInvasions_REarly.jpg"/>
          <p:cNvPicPr>
            <a:picLocks noChangeAspect="1" noChangeArrowheads="1"/>
          </p:cNvPicPr>
          <p:nvPr/>
        </p:nvPicPr>
        <p:blipFill>
          <a:blip r:embed="rId4" cstate="print"/>
          <a:srcRect l="65692" t="68428" r="3423" b="8830"/>
          <a:stretch>
            <a:fillRect/>
          </a:stretch>
        </p:blipFill>
        <p:spPr bwMode="auto">
          <a:xfrm>
            <a:off x="1475656" y="1386982"/>
            <a:ext cx="6696744" cy="3698202"/>
          </a:xfrm>
          <a:prstGeom prst="rect">
            <a:avLst/>
          </a:prstGeom>
          <a:noFill/>
        </p:spPr>
      </p:pic>
      <p:sp>
        <p:nvSpPr>
          <p:cNvPr id="8" name="Rectangle 7"/>
          <p:cNvSpPr/>
          <p:nvPr/>
        </p:nvSpPr>
        <p:spPr>
          <a:xfrm>
            <a:off x="1403648" y="663079"/>
            <a:ext cx="7740352" cy="461665"/>
          </a:xfrm>
          <a:prstGeom prst="rect">
            <a:avLst/>
          </a:prstGeom>
        </p:spPr>
        <p:txBody>
          <a:bodyPr wrap="square">
            <a:spAutoFit/>
          </a:bodyPr>
          <a:lstStyle/>
          <a:p>
            <a:r>
              <a:rPr lang="en-PH" sz="2400" dirty="0" smtClean="0"/>
              <a:t>Global threats from invasive alien species in the 21st Century</a:t>
            </a:r>
            <a:endParaRPr lang="en-PH" sz="2400" dirty="0"/>
          </a:p>
        </p:txBody>
      </p:sp>
      <p:sp>
        <p:nvSpPr>
          <p:cNvPr id="9" name="TextBox 8"/>
          <p:cNvSpPr txBox="1"/>
          <p:nvPr/>
        </p:nvSpPr>
        <p:spPr>
          <a:xfrm>
            <a:off x="1331640" y="5229200"/>
            <a:ext cx="7488832" cy="954107"/>
          </a:xfrm>
          <a:prstGeom prst="rect">
            <a:avLst/>
          </a:prstGeom>
          <a:noFill/>
        </p:spPr>
        <p:txBody>
          <a:bodyPr wrap="square" rtlCol="0">
            <a:spAutoFit/>
          </a:bodyPr>
          <a:lstStyle/>
          <a:p>
            <a:r>
              <a:rPr lang="en-PH" sz="2800" dirty="0" smtClean="0"/>
              <a:t>Most countries lack measures to prevent introduction or monitor invasive spread</a:t>
            </a:r>
            <a:endParaRPr lang="en-PH" sz="28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rot="20313648">
            <a:off x="5965868" y="5956869"/>
            <a:ext cx="3804377" cy="2092881"/>
          </a:xfrm>
          <a:prstGeom prst="rect">
            <a:avLst/>
          </a:prstGeom>
          <a:noFill/>
          <a:effectLst>
            <a:outerShdw blurRad="50800" dist="50800" dir="5400000" algn="ctr" rotWithShape="0">
              <a:srgbClr val="000000">
                <a:alpha val="45000"/>
              </a:srgbClr>
            </a:outerShdw>
          </a:effectLst>
        </p:spPr>
        <p:txBody>
          <a:bodyPr wrap="square" rtlCol="0">
            <a:spAutoFit/>
          </a:bodyPr>
          <a:lstStyle/>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UPLB | UPLB | UPLB | 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 UPLB</a:t>
            </a:r>
            <a:endParaRPr lang="en-US" sz="1000" dirty="0">
              <a:solidFill>
                <a:schemeClr val="tx1">
                  <a:alpha val="36000"/>
                </a:schemeClr>
              </a:solidFill>
              <a:latin typeface="Adobe Gothic Std B" panose="020B0800000000000000" pitchFamily="34" charset="-128"/>
              <a:ea typeface="Adobe Gothic Std B" panose="020B0800000000000000" pitchFamily="34" charset="-128"/>
            </a:endParaRP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err="1" smtClean="0">
                <a:solidFill>
                  <a:schemeClr val="tx1">
                    <a:alpha val="36000"/>
                  </a:schemeClr>
                </a:solidFill>
                <a:latin typeface="Adobe Gothic Std B" panose="020B0800000000000000" pitchFamily="34" charset="-128"/>
                <a:ea typeface="Adobe Gothic Std B" panose="020B0800000000000000" pitchFamily="34" charset="-128"/>
              </a:rPr>
              <a:t>UPLB</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endParaRPr lang="en-US" sz="1000" dirty="0">
              <a:solidFill>
                <a:schemeClr val="tx1">
                  <a:alpha val="32000"/>
                </a:schemeClr>
              </a:solidFill>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latin typeface="Adobe Gothic Std B" panose="020B0800000000000000" pitchFamily="34" charset="-128"/>
              <a:ea typeface="Adobe Gothic Std B" panose="020B0800000000000000" pitchFamily="34" charset="-128"/>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8408" y="151354"/>
            <a:ext cx="1243682" cy="1295399"/>
          </a:xfrm>
          <a:prstGeom prst="rect">
            <a:avLst/>
          </a:prstGeom>
          <a:effectLst>
            <a:outerShdw blurRad="50800" dir="5400000" algn="ctr" rotWithShape="0">
              <a:schemeClr val="bg2">
                <a:lumMod val="75000"/>
              </a:schemeClr>
            </a:outerShdw>
          </a:effectLst>
        </p:spPr>
      </p:pic>
      <p:sp>
        <p:nvSpPr>
          <p:cNvPr id="16" name="Rectangle 15"/>
          <p:cNvSpPr/>
          <p:nvPr/>
        </p:nvSpPr>
        <p:spPr>
          <a:xfrm>
            <a:off x="1714480" y="357166"/>
            <a:ext cx="6786610" cy="646331"/>
          </a:xfrm>
          <a:prstGeom prst="rect">
            <a:avLst/>
          </a:prstGeom>
        </p:spPr>
        <p:txBody>
          <a:bodyPr wrap="square">
            <a:spAutoFit/>
          </a:bodyPr>
          <a:lstStyle/>
          <a:p>
            <a:pPr lvl="0" fontAlgn="base">
              <a:spcBef>
                <a:spcPct val="0"/>
              </a:spcBef>
              <a:spcAft>
                <a:spcPct val="0"/>
              </a:spcAft>
            </a:pPr>
            <a:r>
              <a:rPr lang="en-US" altLang="ja-JP" sz="3600" b="1" dirty="0" smtClean="0">
                <a:solidFill>
                  <a:srgbClr val="FFFF00"/>
                </a:solidFill>
                <a:latin typeface="Arial" pitchFamily="34" charset="0"/>
                <a:ea typeface="MS Mincho" pitchFamily="49" charset="-128"/>
                <a:cs typeface="Arial" pitchFamily="34" charset="0"/>
              </a:rPr>
              <a:t>Forest Canopy Genomics </a:t>
            </a:r>
          </a:p>
        </p:txBody>
      </p:sp>
      <p:sp>
        <p:nvSpPr>
          <p:cNvPr id="6" name="TextBox 5"/>
          <p:cNvSpPr txBox="1"/>
          <p:nvPr/>
        </p:nvSpPr>
        <p:spPr>
          <a:xfrm>
            <a:off x="611560" y="1844824"/>
            <a:ext cx="8136904" cy="1384995"/>
          </a:xfrm>
          <a:prstGeom prst="rect">
            <a:avLst/>
          </a:prstGeom>
          <a:noFill/>
        </p:spPr>
        <p:txBody>
          <a:bodyPr wrap="square" rtlCol="0">
            <a:spAutoFit/>
          </a:bodyPr>
          <a:lstStyle/>
          <a:p>
            <a:pPr>
              <a:buFont typeface="Wingdings" pitchFamily="2" charset="2"/>
              <a:buChar char="Ø"/>
            </a:pPr>
            <a:r>
              <a:rPr lang="en-PH" sz="2800" dirty="0" smtClean="0"/>
              <a:t>Genomics is a growing field that combines </a:t>
            </a:r>
            <a:r>
              <a:rPr lang="en-PH" sz="2800" b="1" dirty="0" smtClean="0"/>
              <a:t>DNA sequencing</a:t>
            </a:r>
            <a:r>
              <a:rPr lang="en-PH" sz="2800" dirty="0" smtClean="0"/>
              <a:t> and </a:t>
            </a:r>
            <a:r>
              <a:rPr lang="en-PH" sz="2800" b="1" dirty="0" smtClean="0"/>
              <a:t>bioinformatics </a:t>
            </a:r>
            <a:r>
              <a:rPr lang="en-PH" sz="2800" dirty="0" smtClean="0"/>
              <a:t>to assemble and analyze the </a:t>
            </a:r>
            <a:r>
              <a:rPr lang="en-PH" sz="2800" b="1" dirty="0" smtClean="0"/>
              <a:t>function and structure </a:t>
            </a:r>
            <a:r>
              <a:rPr lang="en-PH" sz="2800" dirty="0" smtClean="0"/>
              <a:t>of genomes</a:t>
            </a:r>
          </a:p>
        </p:txBody>
      </p:sp>
      <p:sp>
        <p:nvSpPr>
          <p:cNvPr id="14" name="Rectangle 13"/>
          <p:cNvSpPr/>
          <p:nvPr/>
        </p:nvSpPr>
        <p:spPr>
          <a:xfrm>
            <a:off x="539552" y="3918535"/>
            <a:ext cx="8136904" cy="1815882"/>
          </a:xfrm>
          <a:prstGeom prst="rect">
            <a:avLst/>
          </a:prstGeom>
        </p:spPr>
        <p:txBody>
          <a:bodyPr wrap="square">
            <a:spAutoFit/>
          </a:bodyPr>
          <a:lstStyle/>
          <a:p>
            <a:pPr>
              <a:buFont typeface="Wingdings" pitchFamily="2" charset="2"/>
              <a:buChar char="Ø"/>
            </a:pPr>
            <a:r>
              <a:rPr lang="en-PH" sz="2800" dirty="0" smtClean="0"/>
              <a:t>Utilize genomics to </a:t>
            </a:r>
            <a:r>
              <a:rPr lang="en-PH" sz="2800" b="1" dirty="0" smtClean="0"/>
              <a:t>identify species vulnerability to climate change</a:t>
            </a:r>
            <a:r>
              <a:rPr lang="en-PH" sz="2800" dirty="0" smtClean="0"/>
              <a:t> and understand forest genomics and its relationships to ecosystem resilience, recovery, and vulnerability to climate change </a:t>
            </a:r>
          </a:p>
        </p:txBody>
      </p:sp>
      <p:sp>
        <p:nvSpPr>
          <p:cNvPr id="17" name="Rectangle 16"/>
          <p:cNvSpPr/>
          <p:nvPr/>
        </p:nvSpPr>
        <p:spPr>
          <a:xfrm>
            <a:off x="611560" y="3429000"/>
            <a:ext cx="6311032" cy="523220"/>
          </a:xfrm>
          <a:prstGeom prst="rect">
            <a:avLst/>
          </a:prstGeom>
        </p:spPr>
        <p:txBody>
          <a:bodyPr wrap="square">
            <a:spAutoFit/>
          </a:bodyPr>
          <a:lstStyle/>
          <a:p>
            <a:r>
              <a:rPr lang="en-PH" sz="2800" dirty="0" smtClean="0">
                <a:solidFill>
                  <a:srgbClr val="FFFF00"/>
                </a:solidFill>
              </a:rPr>
              <a:t>Emerging research areas</a:t>
            </a:r>
            <a:endParaRPr lang="en-PH"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rot="20313648">
            <a:off x="5965868" y="5956869"/>
            <a:ext cx="3804377" cy="2092881"/>
          </a:xfrm>
          <a:prstGeom prst="rect">
            <a:avLst/>
          </a:prstGeom>
          <a:noFill/>
          <a:effectLst>
            <a:outerShdw blurRad="50800" dist="50800" dir="5400000" algn="ctr" rotWithShape="0">
              <a:srgbClr val="000000">
                <a:alpha val="45000"/>
              </a:srgbClr>
            </a:outerShdw>
          </a:effectLst>
        </p:spPr>
        <p:txBody>
          <a:bodyPr wrap="square" rtlCol="0">
            <a:spAutoFit/>
          </a:bodyPr>
          <a:lstStyle/>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UPLB | UPLB | UPLB | 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 UPLB</a:t>
            </a:r>
            <a:endParaRPr lang="en-US" sz="1000" dirty="0">
              <a:solidFill>
                <a:schemeClr val="tx1">
                  <a:alpha val="36000"/>
                </a:schemeClr>
              </a:solidFill>
              <a:latin typeface="Adobe Gothic Std B" panose="020B0800000000000000" pitchFamily="34" charset="-128"/>
              <a:ea typeface="Adobe Gothic Std B" panose="020B0800000000000000" pitchFamily="34" charset="-128"/>
            </a:endParaRP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err="1" smtClean="0">
                <a:solidFill>
                  <a:schemeClr val="tx1">
                    <a:alpha val="36000"/>
                  </a:schemeClr>
                </a:solidFill>
                <a:latin typeface="Adobe Gothic Std B" panose="020B0800000000000000" pitchFamily="34" charset="-128"/>
                <a:ea typeface="Adobe Gothic Std B" panose="020B0800000000000000" pitchFamily="34" charset="-128"/>
              </a:rPr>
              <a:t>UPLB</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endParaRPr lang="en-US" sz="1000" dirty="0">
              <a:solidFill>
                <a:schemeClr val="tx1">
                  <a:alpha val="32000"/>
                </a:schemeClr>
              </a:solidFill>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latin typeface="Adobe Gothic Std B" panose="020B0800000000000000" pitchFamily="34" charset="-128"/>
              <a:ea typeface="Adobe Gothic Std B" panose="020B0800000000000000" pitchFamily="34" charset="-128"/>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8408" y="151354"/>
            <a:ext cx="1243682" cy="1295399"/>
          </a:xfrm>
          <a:prstGeom prst="rect">
            <a:avLst/>
          </a:prstGeom>
          <a:effectLst>
            <a:outerShdw blurRad="50800" dir="5400000" algn="ctr" rotWithShape="0">
              <a:schemeClr val="bg2">
                <a:lumMod val="75000"/>
              </a:schemeClr>
            </a:outerShdw>
          </a:effectLst>
        </p:spPr>
      </p:pic>
      <p:sp>
        <p:nvSpPr>
          <p:cNvPr id="8" name="Rectangle 7"/>
          <p:cNvSpPr/>
          <p:nvPr/>
        </p:nvSpPr>
        <p:spPr>
          <a:xfrm>
            <a:off x="1714480" y="357166"/>
            <a:ext cx="6786610" cy="1077218"/>
          </a:xfrm>
          <a:prstGeom prst="rect">
            <a:avLst/>
          </a:prstGeom>
        </p:spPr>
        <p:txBody>
          <a:bodyPr wrap="square">
            <a:spAutoFit/>
          </a:bodyPr>
          <a:lstStyle/>
          <a:p>
            <a:pPr lvl="0" fontAlgn="base">
              <a:spcBef>
                <a:spcPct val="0"/>
              </a:spcBef>
              <a:spcAft>
                <a:spcPct val="0"/>
              </a:spcAft>
            </a:pPr>
            <a:r>
              <a:rPr lang="en-US" altLang="ja-JP" sz="3200" b="1" dirty="0" smtClean="0">
                <a:solidFill>
                  <a:srgbClr val="FFFF00"/>
                </a:solidFill>
                <a:latin typeface="Arial" pitchFamily="34" charset="0"/>
                <a:ea typeface="MS Mincho" pitchFamily="49" charset="-128"/>
                <a:cs typeface="Arial" pitchFamily="34" charset="0"/>
              </a:rPr>
              <a:t>Research in Forest Genomics, Invasion, and Climate Change</a:t>
            </a:r>
          </a:p>
        </p:txBody>
      </p:sp>
      <p:sp>
        <p:nvSpPr>
          <p:cNvPr id="9" name="Rectangle 8"/>
          <p:cNvSpPr/>
          <p:nvPr/>
        </p:nvSpPr>
        <p:spPr>
          <a:xfrm>
            <a:off x="611560" y="1628800"/>
            <a:ext cx="8136904" cy="4524315"/>
          </a:xfrm>
          <a:prstGeom prst="rect">
            <a:avLst/>
          </a:prstGeom>
        </p:spPr>
        <p:txBody>
          <a:bodyPr wrap="square">
            <a:spAutoFit/>
          </a:bodyPr>
          <a:lstStyle/>
          <a:p>
            <a:r>
              <a:rPr lang="en-PH" sz="2400" dirty="0" smtClean="0"/>
              <a:t>Major evolutionary and demographic events such as </a:t>
            </a:r>
            <a:r>
              <a:rPr lang="en-PH" sz="2400" b="1" dirty="0" smtClean="0">
                <a:solidFill>
                  <a:srgbClr val="FFC000"/>
                </a:solidFill>
              </a:rPr>
              <a:t>colonization, population growth, and local adaptation </a:t>
            </a:r>
            <a:r>
              <a:rPr lang="en-PH" sz="2400" dirty="0" smtClean="0"/>
              <a:t>in response to climate changes are recorded in the genomes of species. </a:t>
            </a:r>
          </a:p>
          <a:p>
            <a:endParaRPr lang="en-PH" sz="2400" dirty="0" smtClean="0"/>
          </a:p>
          <a:p>
            <a:r>
              <a:rPr lang="en-PH" sz="2400" dirty="0" smtClean="0">
                <a:solidFill>
                  <a:srgbClr val="FFFF00"/>
                </a:solidFill>
              </a:rPr>
              <a:t>How species responded to historical climate change?</a:t>
            </a:r>
          </a:p>
          <a:p>
            <a:pPr marL="263525" indent="-263525">
              <a:buFont typeface="Wingdings" pitchFamily="2" charset="2"/>
              <a:buChar char="ü"/>
            </a:pPr>
            <a:r>
              <a:rPr lang="en-PH" sz="2400" dirty="0" smtClean="0"/>
              <a:t>Study on impact of post-glacial warming on genomic diversity and physiological adaptation across the landscape</a:t>
            </a:r>
          </a:p>
          <a:p>
            <a:pPr marL="263525" indent="-263525">
              <a:buFont typeface="Wingdings" pitchFamily="2" charset="2"/>
              <a:buChar char="ü"/>
            </a:pPr>
            <a:endParaRPr lang="en-PH" sz="2400" dirty="0" smtClean="0"/>
          </a:p>
          <a:p>
            <a:pPr marL="263525" indent="-263525">
              <a:buFont typeface="Wingdings" pitchFamily="2" charset="2"/>
              <a:buChar char="ü"/>
            </a:pPr>
            <a:r>
              <a:rPr lang="en-PH" sz="2400" dirty="0" smtClean="0"/>
              <a:t>Study on the genomic regions associated with adaptation to local climate conditions, especially in ecologically and economically important species such as forest trees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8408" y="151354"/>
            <a:ext cx="1243682" cy="1295399"/>
          </a:xfrm>
          <a:prstGeom prst="rect">
            <a:avLst/>
          </a:prstGeom>
          <a:effectLst>
            <a:outerShdw blurRad="50800" dir="5400000" algn="ctr" rotWithShape="0">
              <a:schemeClr val="bg2">
                <a:lumMod val="75000"/>
              </a:schemeClr>
            </a:outerShdw>
          </a:effectLst>
        </p:spPr>
      </p:pic>
      <p:sp>
        <p:nvSpPr>
          <p:cNvPr id="7" name="TextBox 6"/>
          <p:cNvSpPr txBox="1"/>
          <p:nvPr/>
        </p:nvSpPr>
        <p:spPr>
          <a:xfrm rot="20313648">
            <a:off x="5965868" y="5956869"/>
            <a:ext cx="3804377" cy="2092881"/>
          </a:xfrm>
          <a:prstGeom prst="rect">
            <a:avLst/>
          </a:prstGeom>
          <a:noFill/>
          <a:effectLst>
            <a:outerShdw blurRad="50800" dist="50800" dir="5400000" algn="ctr" rotWithShape="0">
              <a:srgbClr val="000000">
                <a:alpha val="45000"/>
              </a:srgbClr>
            </a:outerShdw>
          </a:effectLst>
        </p:spPr>
        <p:txBody>
          <a:bodyPr wrap="square" rtlCol="0">
            <a:spAutoFit/>
          </a:bodyPr>
          <a:lstStyle/>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UPLB | UPLB | UPLB | 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 UPLB</a:t>
            </a:r>
            <a:endParaRPr lang="en-US" sz="1000" dirty="0">
              <a:solidFill>
                <a:schemeClr val="tx1">
                  <a:alpha val="36000"/>
                </a:schemeClr>
              </a:solidFill>
              <a:latin typeface="Adobe Gothic Std B" panose="020B0800000000000000" pitchFamily="34" charset="-128"/>
              <a:ea typeface="Adobe Gothic Std B" panose="020B0800000000000000" pitchFamily="34" charset="-128"/>
            </a:endParaRP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UPLB </a:t>
            </a:r>
            <a:r>
              <a:rPr lang="en-US" sz="1000" dirty="0" err="1" smtClean="0">
                <a:solidFill>
                  <a:schemeClr val="tx1">
                    <a:alpha val="36000"/>
                  </a:schemeClr>
                </a:solidFill>
                <a:latin typeface="Adobe Gothic Std B" panose="020B0800000000000000" pitchFamily="34" charset="-128"/>
                <a:ea typeface="Adobe Gothic Std B" panose="020B0800000000000000" pitchFamily="34" charset="-128"/>
              </a:rPr>
              <a:t>UPLB</a:t>
            </a:r>
            <a:r>
              <a:rPr lang="en-US" sz="1000" dirty="0" smtClean="0">
                <a:solidFill>
                  <a:schemeClr val="tx1">
                    <a:alpha val="36000"/>
                  </a:schemeClr>
                </a:solidFill>
                <a:latin typeface="Adobe Gothic Std B" panose="020B0800000000000000" pitchFamily="34" charset="-128"/>
                <a:ea typeface="Adobe Gothic Std B" panose="020B0800000000000000" pitchFamily="34" charset="-128"/>
              </a:rPr>
              <a:t> </a:t>
            </a:r>
            <a:r>
              <a:rPr lang="en-US" sz="1000" dirty="0">
                <a:solidFill>
                  <a:schemeClr val="tx1">
                    <a:alpha val="36000"/>
                  </a:schemeClr>
                </a:solidFill>
                <a:latin typeface="Adobe Gothic Std B" panose="020B0800000000000000" pitchFamily="34" charset="-128"/>
                <a:ea typeface="Adobe Gothic Std B" panose="020B0800000000000000" pitchFamily="34" charset="-128"/>
              </a:rPr>
              <a:t>|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r>
              <a:rPr lang="en-US" sz="1000" dirty="0">
                <a:solidFill>
                  <a:schemeClr val="tx1">
                    <a:alpha val="36000"/>
                  </a:schemeClr>
                </a:solidFill>
                <a:latin typeface="Adobe Gothic Std B" panose="020B0800000000000000" pitchFamily="34" charset="-128"/>
                <a:ea typeface="Adobe Gothic Std B" panose="020B0800000000000000" pitchFamily="34" charset="-128"/>
              </a:rPr>
              <a:t>UPLB | UPLB | UPLB | UPLB | UPLB | UPLB | UPLB | UPLB | UPLB</a:t>
            </a:r>
          </a:p>
          <a:p>
            <a:endParaRPr lang="en-US" sz="1000" dirty="0">
              <a:solidFill>
                <a:schemeClr val="tx1">
                  <a:alpha val="32000"/>
                </a:schemeClr>
              </a:solidFill>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effectLst>
                <a:outerShdw blurRad="50800" dist="50800" dir="5400000" algn="ctr" rotWithShape="0">
                  <a:schemeClr val="tx1">
                    <a:alpha val="44000"/>
                  </a:schemeClr>
                </a:outerShdw>
              </a:effectLst>
              <a:latin typeface="Adobe Gothic Std B" panose="020B0800000000000000" pitchFamily="34" charset="-128"/>
              <a:ea typeface="Adobe Gothic Std B" panose="020B0800000000000000" pitchFamily="34" charset="-128"/>
            </a:endParaRPr>
          </a:p>
          <a:p>
            <a:endParaRPr lang="en-US" sz="1000" dirty="0">
              <a:latin typeface="Adobe Gothic Std B" panose="020B0800000000000000" pitchFamily="34" charset="-128"/>
              <a:ea typeface="Adobe Gothic Std B" panose="020B0800000000000000" pitchFamily="34" charset="-128"/>
            </a:endParaRPr>
          </a:p>
        </p:txBody>
      </p:sp>
      <p:sp>
        <p:nvSpPr>
          <p:cNvPr id="8" name="Rectangle 7"/>
          <p:cNvSpPr/>
          <p:nvPr/>
        </p:nvSpPr>
        <p:spPr>
          <a:xfrm>
            <a:off x="1475656" y="332656"/>
            <a:ext cx="7416824" cy="830997"/>
          </a:xfrm>
          <a:prstGeom prst="rect">
            <a:avLst/>
          </a:prstGeom>
        </p:spPr>
        <p:txBody>
          <a:bodyPr wrap="square">
            <a:spAutoFit/>
          </a:bodyPr>
          <a:lstStyle/>
          <a:p>
            <a:pPr algn="ctr"/>
            <a:r>
              <a:rPr lang="en-PH" sz="2400" dirty="0" smtClean="0"/>
              <a:t>Changes in environmental conditions can affect species abundance and distribution</a:t>
            </a:r>
            <a:endParaRPr lang="en-PH" sz="2400" dirty="0"/>
          </a:p>
        </p:txBody>
      </p:sp>
      <p:pic>
        <p:nvPicPr>
          <p:cNvPr id="9" name="Picture 2"/>
          <p:cNvPicPr>
            <a:picLocks noChangeAspect="1" noChangeArrowheads="1"/>
          </p:cNvPicPr>
          <p:nvPr/>
        </p:nvPicPr>
        <p:blipFill>
          <a:blip r:embed="rId4" cstate="print"/>
          <a:srcRect l="28353" t="22188" r="27372" b="14649"/>
          <a:stretch>
            <a:fillRect/>
          </a:stretch>
        </p:blipFill>
        <p:spPr bwMode="auto">
          <a:xfrm>
            <a:off x="1475656" y="1124744"/>
            <a:ext cx="6912768" cy="554461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FNR-PPT-Template-1">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xmlns="" name="CFNR-PPT-Template-2.potx" id="{6C7DE4E5-4D2E-44C5-B1CD-DEAF97F43BEA}" vid="{98DC4C8D-45D9-40C2-ABBE-DF66766D0987}"/>
    </a:ext>
  </a:ext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xmlns="" name="CFNR-PPT-Template-2.potx" id="{6C7DE4E5-4D2E-44C5-B1CD-DEAF97F43BEA}" vid="{C1990927-C2DD-48B6-BE45-7D043D900B1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A463396-7DAC-4B7F-8764-DBF66DCA06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CFNR-PPT-Template-1</Template>
  <TotalTime>532</TotalTime>
  <Words>7175</Words>
  <Application>Microsoft Office PowerPoint</Application>
  <PresentationFormat>On-screen Show (4:3)</PresentationFormat>
  <Paragraphs>419</Paragraphs>
  <Slides>23</Slides>
  <Notes>22</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CFNR-PPT-Template-1</vt:lpstr>
      <vt:lpstr>White with Courier font for code slides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Lerma</dc:creator>
  <cp:lastModifiedBy>Lerma</cp:lastModifiedBy>
  <cp:revision>40</cp:revision>
  <dcterms:created xsi:type="dcterms:W3CDTF">2016-08-26T14:48:13Z</dcterms:created>
  <dcterms:modified xsi:type="dcterms:W3CDTF">2016-11-19T00:57:40Z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TC102867429990</vt:lpwstr>
  </property>
</Properties>
</file>