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18"/>
  </p:notesMasterIdLst>
  <p:sldIdLst>
    <p:sldId id="256" r:id="rId2"/>
    <p:sldId id="257" r:id="rId3"/>
    <p:sldId id="259" r:id="rId4"/>
    <p:sldId id="272" r:id="rId5"/>
    <p:sldId id="264" r:id="rId6"/>
    <p:sldId id="266" r:id="rId7"/>
    <p:sldId id="267" r:id="rId8"/>
    <p:sldId id="274" r:id="rId9"/>
    <p:sldId id="268" r:id="rId10"/>
    <p:sldId id="273" r:id="rId11"/>
    <p:sldId id="269" r:id="rId12"/>
    <p:sldId id="270" r:id="rId13"/>
    <p:sldId id="258" r:id="rId14"/>
    <p:sldId id="261" r:id="rId15"/>
    <p:sldId id="262"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4"/>
    <p:restoredTop sz="92830"/>
  </p:normalViewPr>
  <p:slideViewPr>
    <p:cSldViewPr snapToGrid="0" snapToObjects="1">
      <p:cViewPr varScale="1">
        <p:scale>
          <a:sx n="65" d="100"/>
          <a:sy n="65" d="100"/>
        </p:scale>
        <p:origin x="11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65781-1754-0046-B3BE-E7DE0E61A963}" type="datetimeFigureOut">
              <a:rPr lang="en-US" smtClean="0"/>
              <a:t>11/25/2016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A8EAD-ABAE-0243-8A44-3298DCF8DD8B}" type="slidenum">
              <a:rPr lang="en-US" smtClean="0"/>
              <a:t>‹#›</a:t>
            </a:fld>
            <a:endParaRPr lang="en-US"/>
          </a:p>
        </p:txBody>
      </p:sp>
    </p:spTree>
    <p:extLst>
      <p:ext uri="{BB962C8B-B14F-4D97-AF65-F5344CB8AC3E}">
        <p14:creationId xmlns:p14="http://schemas.microsoft.com/office/powerpoint/2010/main" val="77653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pathology perspective</a:t>
            </a:r>
            <a:r>
              <a:rPr lang="is-IS" dirty="0" smtClean="0"/>
              <a:t>… </a:t>
            </a:r>
            <a:r>
              <a:rPr lang="en-US" dirty="0" smtClean="0"/>
              <a:t>Focusing on interaction of fungal pathogens with forest trees; </a:t>
            </a:r>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a:t>
            </a:fld>
            <a:endParaRPr lang="en-US"/>
          </a:p>
        </p:txBody>
      </p:sp>
    </p:spTree>
    <p:extLst>
      <p:ext uri="{BB962C8B-B14F-4D97-AF65-F5344CB8AC3E}">
        <p14:creationId xmlns:p14="http://schemas.microsoft.com/office/powerpoint/2010/main" val="133057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Due to the availability of genome sequences of both partners, the </a:t>
            </a:r>
            <a:r>
              <a:rPr lang="en-US" dirty="0" err="1" smtClean="0"/>
              <a:t>pathosystem</a:t>
            </a:r>
            <a:r>
              <a:rPr lang="en-US" dirty="0" smtClean="0"/>
              <a:t> of poplar and </a:t>
            </a:r>
            <a:r>
              <a:rPr lang="en-US" i="1" dirty="0" err="1" smtClean="0"/>
              <a:t>Melampsora</a:t>
            </a:r>
            <a:r>
              <a:rPr lang="en-US" i="1" dirty="0" smtClean="0"/>
              <a:t> </a:t>
            </a:r>
            <a:r>
              <a:rPr lang="en-US" dirty="0" smtClean="0"/>
              <a:t>rust fungi has been the most studied in the field. The data obtained have provided insight into the interactions of for- </a:t>
            </a:r>
            <a:r>
              <a:rPr lang="en-US" dirty="0" err="1" smtClean="0"/>
              <a:t>est</a:t>
            </a:r>
            <a:r>
              <a:rPr lang="en-US" dirty="0" smtClean="0"/>
              <a:t> trees with compatible and incompatible fun-gal pathogens. However, taking into account the diversity of microbial pathogens, there is an urgent need for the development of other ex- </a:t>
            </a:r>
            <a:r>
              <a:rPr lang="en-US" dirty="0" err="1" smtClean="0"/>
              <a:t>amples</a:t>
            </a:r>
            <a:r>
              <a:rPr lang="en-US" dirty="0" smtClean="0"/>
              <a:t>, including the </a:t>
            </a:r>
            <a:r>
              <a:rPr lang="en-US" dirty="0" err="1" smtClean="0"/>
              <a:t>necrotrophic</a:t>
            </a:r>
            <a:r>
              <a:rPr lang="en-US" dirty="0" smtClean="0"/>
              <a:t> pathogens. The model based on interactions of conifer trees with </a:t>
            </a:r>
            <a:r>
              <a:rPr lang="en-US" dirty="0" err="1" smtClean="0"/>
              <a:t>necrotrophic</a:t>
            </a:r>
            <a:r>
              <a:rPr lang="en-US" dirty="0" smtClean="0"/>
              <a:t> </a:t>
            </a:r>
            <a:r>
              <a:rPr lang="en-US" i="1" dirty="0" err="1" smtClean="0"/>
              <a:t>Heterobasidion</a:t>
            </a:r>
            <a:r>
              <a:rPr lang="en-US" i="1" dirty="0" smtClean="0"/>
              <a:t> </a:t>
            </a:r>
            <a:r>
              <a:rPr lang="en-US" dirty="0" smtClean="0"/>
              <a:t>may fill this niche. Lack of efficient genetic </a:t>
            </a:r>
            <a:r>
              <a:rPr lang="en-US" dirty="0" err="1" smtClean="0"/>
              <a:t>transfor</a:t>
            </a:r>
            <a:r>
              <a:rPr lang="en-US" dirty="0" smtClean="0"/>
              <a:t>- </a:t>
            </a:r>
            <a:r>
              <a:rPr lang="en-US" dirty="0" err="1" smtClean="0"/>
              <a:t>mation</a:t>
            </a:r>
            <a:r>
              <a:rPr lang="en-US" dirty="0" smtClean="0"/>
              <a:t> of most forest tree species remains an important hurdle for functional studies. </a:t>
            </a:r>
            <a:r>
              <a:rPr lang="en-US" dirty="0" err="1" smtClean="0"/>
              <a:t>Addi</a:t>
            </a:r>
            <a:r>
              <a:rPr lang="en-US" dirty="0" smtClean="0"/>
              <a:t>- </a:t>
            </a:r>
            <a:r>
              <a:rPr lang="en-US" dirty="0" err="1" smtClean="0"/>
              <a:t>tional</a:t>
            </a:r>
            <a:r>
              <a:rPr lang="en-US" dirty="0" smtClean="0"/>
              <a:t> work will be needed in this direction to improve the possibilities for genetic engineer- </a:t>
            </a:r>
            <a:r>
              <a:rPr lang="en-US" dirty="0" err="1" smtClean="0"/>
              <a:t>ing</a:t>
            </a:r>
            <a:r>
              <a:rPr lang="en-US" dirty="0" smtClean="0"/>
              <a:t> of trees.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Completion of the genome of black cottonwood (</a:t>
            </a:r>
            <a:r>
              <a:rPr lang="en-US" i="1" dirty="0" smtClean="0"/>
              <a:t>P. </a:t>
            </a:r>
            <a:r>
              <a:rPr lang="en-US" i="1" dirty="0" err="1" smtClean="0"/>
              <a:t>trichocarpa</a:t>
            </a:r>
            <a:r>
              <a:rPr lang="en-US" dirty="0" smtClean="0"/>
              <a:t>) in 2006 (123). It marked the start of a new era in the genomics of forest trees. A few years later, a genome sequence of the fungus </a:t>
            </a:r>
            <a:r>
              <a:rPr lang="en-US" i="1" dirty="0" err="1" smtClean="0"/>
              <a:t>Melampsora</a:t>
            </a:r>
            <a:r>
              <a:rPr lang="en-US" i="1" dirty="0" smtClean="0"/>
              <a:t> </a:t>
            </a:r>
            <a:r>
              <a:rPr lang="en-US" i="1" dirty="0" err="1" smtClean="0"/>
              <a:t>larici-populina</a:t>
            </a:r>
            <a:r>
              <a:rPr lang="en-US" dirty="0" smtClean="0"/>
              <a:t>, the causative agent of the poplar leaf rust, also became available (43). This makes the </a:t>
            </a:r>
            <a:r>
              <a:rPr lang="en-US" i="1" dirty="0" err="1" smtClean="0"/>
              <a:t>Populus-Melampsora</a:t>
            </a:r>
            <a:r>
              <a:rPr lang="en-US" i="1" dirty="0" smtClean="0"/>
              <a:t> </a:t>
            </a:r>
            <a:r>
              <a:rPr lang="en-US" dirty="0" err="1" smtClean="0"/>
              <a:t>pathosystem</a:t>
            </a:r>
            <a:r>
              <a:rPr lang="en-US" dirty="0" smtClean="0"/>
              <a:t> unique in the field of forest pathology (44). Availability of genome sequences of both the host plant and its fungal pathogen will have a great impact on the study of interactions between forest trees and their parasites, uplifting the field qualitatively to a level previously beyond reach. Several large-scale projects aimed at the in-depth investigation of the interactions between poplar and </a:t>
            </a:r>
            <a:r>
              <a:rPr lang="en-US" i="1" dirty="0" err="1" smtClean="0"/>
              <a:t>Melampsora</a:t>
            </a:r>
            <a:r>
              <a:rPr lang="en-US" i="1" dirty="0" smtClean="0"/>
              <a:t> </a:t>
            </a:r>
            <a:r>
              <a:rPr lang="en-US" dirty="0" smtClean="0"/>
              <a:t>were initiated immediately after completion of the poplar genome, and their results should contribute to the identification of fungal virulence factors as well as provide important answers about mechanisms of poplar response to infection.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12</a:t>
            </a:fld>
            <a:endParaRPr lang="en-US"/>
          </a:p>
        </p:txBody>
      </p:sp>
    </p:spTree>
    <p:extLst>
      <p:ext uri="{BB962C8B-B14F-4D97-AF65-F5344CB8AC3E}">
        <p14:creationId xmlns:p14="http://schemas.microsoft.com/office/powerpoint/2010/main" val="70713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Understanding the molecular mechanisms of such complex processes at the systems-scale is seriously hampered by the lack of a comprehensive list of gene products that contribute for even a single bacterial or fungal pathogen. Variation in lifestyles and pathogenic potential between organisms makes the challenge all the greater.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Sequences will provide baseline genomic information that enables scientists to explore the genomes and functions of thousands of soil fungal species that cannot be cultured and sequenced directly. </a:t>
            </a:r>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13</a:t>
            </a:fld>
            <a:endParaRPr lang="en-US"/>
          </a:p>
        </p:txBody>
      </p:sp>
    </p:spTree>
    <p:extLst>
      <p:ext uri="{BB962C8B-B14F-4D97-AF65-F5344CB8AC3E}">
        <p14:creationId xmlns:p14="http://schemas.microsoft.com/office/powerpoint/2010/main" val="150278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14</a:t>
            </a:fld>
            <a:endParaRPr lang="en-US"/>
          </a:p>
        </p:txBody>
      </p:sp>
    </p:spTree>
    <p:extLst>
      <p:ext uri="{BB962C8B-B14F-4D97-AF65-F5344CB8AC3E}">
        <p14:creationId xmlns:p14="http://schemas.microsoft.com/office/powerpoint/2010/main" val="180197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And what</a:t>
            </a:r>
            <a:r>
              <a:rPr lang="en-US" sz="1200" baseline="0" dirty="0" smtClean="0">
                <a:latin typeface="Arial" charset="0"/>
                <a:ea typeface="Arial" charset="0"/>
                <a:cs typeface="Arial" charset="0"/>
              </a:rPr>
              <a:t> better way to combat these diseases than improving our understanding</a:t>
            </a:r>
            <a:r>
              <a:rPr lang="is-IS" sz="1200" baseline="0" dirty="0" smtClean="0">
                <a:latin typeface="Arial" charset="0"/>
                <a:ea typeface="Arial" charset="0"/>
                <a:cs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This</a:t>
            </a:r>
            <a:r>
              <a:rPr lang="en-US" sz="1200" baseline="0" dirty="0" smtClean="0">
                <a:latin typeface="Arial" charset="0"/>
                <a:ea typeface="Arial" charset="0"/>
                <a:cs typeface="Arial" charset="0"/>
              </a:rPr>
              <a:t> would also open up n</a:t>
            </a:r>
            <a:r>
              <a:rPr lang="en-US" sz="1200" dirty="0" smtClean="0">
                <a:latin typeface="Arial" charset="0"/>
                <a:ea typeface="Arial" charset="0"/>
                <a:cs typeface="Arial" charset="0"/>
              </a:rPr>
              <a:t>ew challenges for forest biotechnology, particularly in tree health protection.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2</a:t>
            </a:fld>
            <a:endParaRPr lang="en-US"/>
          </a:p>
        </p:txBody>
      </p:sp>
    </p:spTree>
    <p:extLst>
      <p:ext uri="{BB962C8B-B14F-4D97-AF65-F5344CB8AC3E}">
        <p14:creationId xmlns:p14="http://schemas.microsoft.com/office/powerpoint/2010/main" val="123843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Omics</a:t>
            </a:r>
            <a:r>
              <a:rPr lang="en-US" dirty="0" smtClean="0"/>
              <a:t> technologies form a powerful tool- box to investigate the intrinsic interactions between forest trees and pathogenic, symbiotic, and </a:t>
            </a:r>
            <a:r>
              <a:rPr lang="en-US" dirty="0" err="1" smtClean="0"/>
              <a:t>endophytic</a:t>
            </a:r>
            <a:r>
              <a:rPr lang="en-US" dirty="0" smtClean="0"/>
              <a:t> microorganisms.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Together, these approaches have the potential to bridge the gap between plant microbial ecology and plant pathology, which have traditionally been two distinct research fields.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Pathogenomics</a:t>
            </a:r>
            <a:r>
              <a:rPr lang="en-US" dirty="0" smtClean="0"/>
              <a:t> has revealed how pathogenic microorganisms adapt to particular hosts, subvert innate immune responses and change host range, as well as how new pathogen species emerge. Similarly, culture-independent community profiling methods, coupled with </a:t>
            </a:r>
            <a:r>
              <a:rPr lang="en-US" dirty="0" err="1" smtClean="0"/>
              <a:t>metagenomic</a:t>
            </a:r>
            <a:r>
              <a:rPr lang="en-US" dirty="0" smtClean="0"/>
              <a:t> and </a:t>
            </a:r>
            <a:r>
              <a:rPr lang="en-US" dirty="0" err="1" smtClean="0"/>
              <a:t>metatranscriptomic</a:t>
            </a:r>
            <a:r>
              <a:rPr lang="en-US" dirty="0" smtClean="0"/>
              <a:t> studies, have provided the first insights into the emerging field of research on plant-associated microbial communities. </a:t>
            </a:r>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3</a:t>
            </a:fld>
            <a:endParaRPr lang="en-US"/>
          </a:p>
        </p:txBody>
      </p:sp>
    </p:spTree>
    <p:extLst>
      <p:ext uri="{BB962C8B-B14F-4D97-AF65-F5344CB8AC3E}">
        <p14:creationId xmlns:p14="http://schemas.microsoft.com/office/powerpoint/2010/main" val="12466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 proteins of Poplars</a:t>
            </a:r>
            <a:r>
              <a:rPr lang="en-US" baseline="0" dirty="0" smtClean="0"/>
              <a:t> served as model to give insights</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4</a:t>
            </a:fld>
            <a:endParaRPr lang="en-US"/>
          </a:p>
        </p:txBody>
      </p:sp>
    </p:spTree>
    <p:extLst>
      <p:ext uri="{BB962C8B-B14F-4D97-AF65-F5344CB8AC3E}">
        <p14:creationId xmlns:p14="http://schemas.microsoft.com/office/powerpoint/2010/main" val="110151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tree defense mechanisms come from the genes for resistance.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report of R gene from tree species was from poplar and their hybrids identified during the interaction with the leaf rust pathogen </a:t>
            </a:r>
            <a:r>
              <a:rPr lang="en-US" dirty="0" err="1" smtClean="0"/>
              <a:t>Melampsora</a:t>
            </a:r>
            <a:r>
              <a:rPr lang="en-US" dirty="0" smtClean="0"/>
              <a:t> medusa. The release of genome sequence of P. </a:t>
            </a:r>
            <a:r>
              <a:rPr lang="en-US" dirty="0" err="1" smtClean="0"/>
              <a:t>trichocarpa</a:t>
            </a:r>
            <a:r>
              <a:rPr lang="en-US" dirty="0" smtClean="0"/>
              <a:t> has enabled the identification of R genes and resistant gene analog (RGAs) clusters and allowed a comparative analysis of these gene families with the herbaceous counterparts like Arabidopsis and rice. </a:t>
            </a:r>
          </a:p>
        </p:txBody>
      </p:sp>
      <p:sp>
        <p:nvSpPr>
          <p:cNvPr id="4" name="Slide Number Placeholder 3"/>
          <p:cNvSpPr>
            <a:spLocks noGrp="1"/>
          </p:cNvSpPr>
          <p:nvPr>
            <p:ph type="sldNum" sz="quarter" idx="10"/>
          </p:nvPr>
        </p:nvSpPr>
        <p:spPr/>
        <p:txBody>
          <a:bodyPr/>
          <a:lstStyle/>
          <a:p>
            <a:fld id="{8C2A8EAD-ABAE-0243-8A44-3298DCF8DD8B}" type="slidenum">
              <a:rPr lang="en-US" smtClean="0"/>
              <a:t>5</a:t>
            </a:fld>
            <a:endParaRPr lang="en-US"/>
          </a:p>
        </p:txBody>
      </p:sp>
    </p:spTree>
    <p:extLst>
      <p:ext uri="{BB962C8B-B14F-4D97-AF65-F5344CB8AC3E}">
        <p14:creationId xmlns:p14="http://schemas.microsoft.com/office/powerpoint/2010/main" val="191454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Conventional seed orchard and selection breeding practices are costly and time- consuming, the rapid development of molecular biotechnology has promoted an interest in molecular tree breeding and marker-assisted selection (MAS). Their development could accelerate breeding and surmount hurdles associated with classical breeding, such as the extensive time it takes to complete a breeding cycle and the high costs that are in- vested in large progeny trials.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essential prerequisite for MAS is the availability of a carefully selected set of molecular genetic markers. Genetic markers developed in the pre-genomic era [RFLP and RAPD] presently have virtually no practical use because of their low resolution and reproducibility. Nevertheless, they were successfully used to map some resistance genes, e.g., the genes conferring resistance to White Pine blister rust in sugar pine (</a:t>
            </a:r>
            <a:r>
              <a:rPr lang="en-US" i="1" dirty="0" err="1" smtClean="0"/>
              <a:t>Pinus</a:t>
            </a:r>
            <a:r>
              <a:rPr lang="en-US" i="1" dirty="0" smtClean="0"/>
              <a:t> </a:t>
            </a:r>
            <a:r>
              <a:rPr lang="en-US" i="1" dirty="0" err="1" smtClean="0"/>
              <a:t>lambertiana</a:t>
            </a:r>
            <a:r>
              <a:rPr lang="en-US" dirty="0" smtClean="0"/>
              <a:t>) and resistance to fusiform rust in Loblolly Pine (</a:t>
            </a:r>
            <a:r>
              <a:rPr lang="en-US" i="1" dirty="0" smtClean="0"/>
              <a:t>P. </a:t>
            </a:r>
            <a:r>
              <a:rPr lang="en-US" i="1" dirty="0" err="1" smtClean="0"/>
              <a:t>taeda</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high costs associated with the development of SSR marker maps strongly limited their use, although they are available for a few species. With the advance of next-generation sequencing (NGS) technologies, single nucleotide polymorphism (SNP) markers have gradually replaced all other types of molecular markers.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Currently, available technologies allow the rapid and cost-efficient generation of high-density SNP maps (45, 72). The generated maps are particularly useful in association studies for complex trait dissection that include most of the economically and ecologically important traits of forest trees.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Vietnam – ahead of tree improvement</a:t>
            </a:r>
            <a:r>
              <a:rPr lang="en-US" baseline="0" dirty="0" smtClean="0"/>
              <a:t> still uses conventional breeding methods</a:t>
            </a:r>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7</a:t>
            </a:fld>
            <a:endParaRPr lang="en-US"/>
          </a:p>
        </p:txBody>
      </p:sp>
    </p:spTree>
    <p:extLst>
      <p:ext uri="{BB962C8B-B14F-4D97-AF65-F5344CB8AC3E}">
        <p14:creationId xmlns:p14="http://schemas.microsoft.com/office/powerpoint/2010/main" val="176125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Genetic engineering of forest trees is still in its early phases. The progress in the field is hindered by methodological problems, such as limited availability of efficient transformation techniques, plant re-generation, and transgene stability, but also by regulatory issues and environmental concerns.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Genetic transformation followed by somatic embryogenesis (SE) is currently considered as one of the most promising approaches to generate and propagate elite recalcitrant genotypes of forest trees.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Improvement of tree resistance against herbivorous insects and microbial pathogens is one of the principal goals in plant genetic engineering programs. Trees with increased resistance provide significant benefits for commercial tree plantations. Importantly, this technique might also help in the restoration of species that have been devastated or nearly lost due to fungal diseases, e.g., American chestnut and American elm (7, 93, 102).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9</a:t>
            </a:fld>
            <a:endParaRPr lang="en-US"/>
          </a:p>
        </p:txBody>
      </p:sp>
    </p:spTree>
    <p:extLst>
      <p:ext uri="{BB962C8B-B14F-4D97-AF65-F5344CB8AC3E}">
        <p14:creationId xmlns:p14="http://schemas.microsoft.com/office/powerpoint/2010/main" val="214349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10</a:t>
            </a:fld>
            <a:endParaRPr lang="en-US"/>
          </a:p>
        </p:txBody>
      </p:sp>
    </p:spTree>
    <p:extLst>
      <p:ext uri="{BB962C8B-B14F-4D97-AF65-F5344CB8AC3E}">
        <p14:creationId xmlns:p14="http://schemas.microsoft.com/office/powerpoint/2010/main" val="73906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JansonText" charset="0"/>
              </a:rPr>
              <a:t>Transcriptional profiling of tree-pathogen interactions is a valuable source of information that can be used to decipher events that occur in response to pathogen invasion. Its potential uses include the identification of yet un- known components of tree immune systems and the comparison between immune responses in closely related species (or varieties of the same species) with different degrees of resistance to a certain pathogen.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JansonText" charset="0"/>
              </a:rPr>
              <a:t>P = Pathogen (</a:t>
            </a:r>
            <a:r>
              <a:rPr lang="en-US" sz="1200" dirty="0" err="1" smtClean="0">
                <a:latin typeface="JansonText" charset="0"/>
              </a:rPr>
              <a:t>Heterobasidium</a:t>
            </a:r>
            <a:r>
              <a:rPr lang="en-US" sz="1200" dirty="0" smtClean="0">
                <a:latin typeface="JansonText" charset="0"/>
              </a:rPr>
              <a:t>), M = </a:t>
            </a:r>
            <a:r>
              <a:rPr lang="en-US" sz="1200" dirty="0" err="1" smtClean="0">
                <a:latin typeface="JansonText" charset="0"/>
              </a:rPr>
              <a:t>Mycorrhiza</a:t>
            </a:r>
            <a:r>
              <a:rPr lang="en-US" sz="1200" dirty="0" smtClean="0">
                <a:latin typeface="JansonText" charset="0"/>
              </a:rPr>
              <a:t> (</a:t>
            </a:r>
            <a:r>
              <a:rPr lang="en-US" sz="1200" dirty="0" err="1" smtClean="0">
                <a:latin typeface="JansonText" charset="0"/>
              </a:rPr>
              <a:t>Laccaria</a:t>
            </a:r>
            <a:r>
              <a:rPr lang="en-US" sz="1200" dirty="0" smtClean="0">
                <a:latin typeface="JansonText" charset="0"/>
              </a:rPr>
              <a:t>), S = </a:t>
            </a:r>
            <a:r>
              <a:rPr lang="en-US" sz="1200" dirty="0" err="1" smtClean="0">
                <a:latin typeface="JansonText" charset="0"/>
              </a:rPr>
              <a:t>Saprotroph</a:t>
            </a:r>
            <a:r>
              <a:rPr lang="en-US" sz="1200" dirty="0" smtClean="0">
                <a:latin typeface="JansonText" charset="0"/>
              </a:rPr>
              <a:t> (</a:t>
            </a:r>
            <a:r>
              <a:rPr lang="en-US" sz="1200" dirty="0" err="1" smtClean="0">
                <a:latin typeface="JansonText" charset="0"/>
              </a:rPr>
              <a:t>Trichoderma</a:t>
            </a:r>
            <a:r>
              <a:rPr lang="en-US" sz="1200" dirty="0" smtClean="0">
                <a:latin typeface="JansonText" charset="0"/>
              </a:rPr>
              <a:t>) </a:t>
            </a:r>
            <a:r>
              <a:rPr lang="en-US" sz="1200" dirty="0" smtClean="0">
                <a:latin typeface="JansonText" charset="0"/>
                <a:sym typeface="Wingdings"/>
              </a:rPr>
              <a:t> transcriptional</a:t>
            </a:r>
            <a:r>
              <a:rPr lang="en-US" sz="1200" baseline="0" dirty="0" smtClean="0">
                <a:latin typeface="JansonText" charset="0"/>
                <a:sym typeface="Wingdings"/>
              </a:rPr>
              <a:t> responses of scots pine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JansonText" charset="0"/>
                <a:sym typeface="Wingdings"/>
              </a:rPr>
              <a:t>Photos  invasion of pathogen A= Spores, B = Cellular invasion, C= Disintegration in the root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C2A8EAD-ABAE-0243-8A44-3298DCF8DD8B}" type="slidenum">
              <a:rPr lang="en-US" smtClean="0"/>
              <a:t>11</a:t>
            </a:fld>
            <a:endParaRPr lang="en-US"/>
          </a:p>
        </p:txBody>
      </p:sp>
    </p:spTree>
    <p:extLst>
      <p:ext uri="{BB962C8B-B14F-4D97-AF65-F5344CB8AC3E}">
        <p14:creationId xmlns:p14="http://schemas.microsoft.com/office/powerpoint/2010/main" val="29782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189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590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57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615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97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990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6276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346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79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03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11/25/2016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466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11/25/2016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43164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www.nzffa.org.nz/farm-forestry-model/the-essentials/forest-health-pests-and-diseases/diseases/Melampsora-leaf-rusts/Melampsora-poplarFRB220" TargetMode="External"/><Relationship Id="rId2" Type="http://schemas.openxmlformats.org/officeDocument/2006/relationships/hyperlink" Target="http://www.forestryimages.org/browse/detail.cfm?imgnum=1399113"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jpata@up.edu.ph" TargetMode="Externa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2924" y="290857"/>
            <a:ext cx="8013700" cy="4013200"/>
          </a:xfrm>
          <a:prstGeom prst="rect">
            <a:avLst/>
          </a:prstGeom>
        </p:spPr>
      </p:pic>
      <p:sp>
        <p:nvSpPr>
          <p:cNvPr id="3" name="Subtitle 2"/>
          <p:cNvSpPr>
            <a:spLocks noGrp="1"/>
          </p:cNvSpPr>
          <p:nvPr>
            <p:ph type="subTitle" idx="1"/>
          </p:nvPr>
        </p:nvSpPr>
        <p:spPr>
          <a:xfrm>
            <a:off x="1135199" y="3788824"/>
            <a:ext cx="6686549" cy="1426128"/>
          </a:xfrm>
        </p:spPr>
        <p:txBody>
          <a:bodyPr>
            <a:normAutofit/>
          </a:bodyPr>
          <a:lstStyle/>
          <a:p>
            <a:pPr>
              <a:spcBef>
                <a:spcPts val="0"/>
              </a:spcBef>
            </a:pPr>
            <a:r>
              <a:rPr lang="en-US" sz="1600" b="1" dirty="0" smtClean="0">
                <a:latin typeface="Arial" charset="0"/>
                <a:ea typeface="Arial" charset="0"/>
                <a:cs typeface="Arial" charset="0"/>
              </a:rPr>
              <a:t>Jessa P. Ata</a:t>
            </a:r>
          </a:p>
          <a:p>
            <a:pPr>
              <a:spcBef>
                <a:spcPts val="0"/>
              </a:spcBef>
            </a:pPr>
            <a:r>
              <a:rPr lang="en-US" sz="1400" dirty="0" smtClean="0">
                <a:latin typeface="Al Bayan Plain" charset="-78"/>
                <a:ea typeface="Al Bayan Plain" charset="-78"/>
                <a:cs typeface="Al Bayan Plain" charset="-78"/>
              </a:rPr>
              <a:t>Department of Forest Biological Sciences</a:t>
            </a:r>
          </a:p>
          <a:p>
            <a:pPr>
              <a:spcBef>
                <a:spcPts val="0"/>
              </a:spcBef>
            </a:pPr>
            <a:r>
              <a:rPr lang="en-US" sz="1400" dirty="0" smtClean="0">
                <a:latin typeface="Al Bayan Plain" charset="-78"/>
                <a:ea typeface="Al Bayan Plain" charset="-78"/>
                <a:cs typeface="Al Bayan Plain" charset="-78"/>
              </a:rPr>
              <a:t>College of Forestry and Natural Resources,</a:t>
            </a:r>
          </a:p>
          <a:p>
            <a:pPr>
              <a:spcBef>
                <a:spcPts val="0"/>
              </a:spcBef>
            </a:pPr>
            <a:r>
              <a:rPr lang="en-US" sz="1400" dirty="0" smtClean="0">
                <a:latin typeface="Al Bayan Plain" charset="-78"/>
                <a:ea typeface="Al Bayan Plain" charset="-78"/>
                <a:cs typeface="Al Bayan Plain" charset="-78"/>
              </a:rPr>
              <a:t>University of the Philippines Los </a:t>
            </a:r>
            <a:r>
              <a:rPr lang="en-US" sz="1400" dirty="0" err="1" smtClean="0">
                <a:latin typeface="Al Bayan Plain" charset="-78"/>
                <a:ea typeface="Al Bayan Plain" charset="-78"/>
                <a:cs typeface="Al Bayan Plain" charset="-78"/>
              </a:rPr>
              <a:t>Baños</a:t>
            </a:r>
            <a:endParaRPr lang="en-US" sz="1400" dirty="0">
              <a:latin typeface="Al Bayan Plain" charset="-78"/>
              <a:ea typeface="Al Bayan Plain" charset="-78"/>
              <a:cs typeface="Al Bayan Plain" charset="-78"/>
            </a:endParaRPr>
          </a:p>
        </p:txBody>
      </p:sp>
      <p:sp>
        <p:nvSpPr>
          <p:cNvPr id="6" name="Rectangle 5"/>
          <p:cNvSpPr/>
          <p:nvPr/>
        </p:nvSpPr>
        <p:spPr>
          <a:xfrm>
            <a:off x="3759737" y="509412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7" name="Rectangle 6"/>
          <p:cNvSpPr/>
          <p:nvPr/>
        </p:nvSpPr>
        <p:spPr>
          <a:xfrm>
            <a:off x="4130115" y="4918866"/>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75489" y="5046842"/>
            <a:ext cx="493416" cy="627625"/>
          </a:xfrm>
          <a:prstGeom prst="rect">
            <a:avLst/>
          </a:prstGeom>
        </p:spPr>
      </p:pic>
      <p:sp>
        <p:nvSpPr>
          <p:cNvPr id="8" name="TextBox 7"/>
          <p:cNvSpPr txBox="1"/>
          <p:nvPr/>
        </p:nvSpPr>
        <p:spPr>
          <a:xfrm>
            <a:off x="137786" y="5939107"/>
            <a:ext cx="8868428" cy="338554"/>
          </a:xfrm>
          <a:prstGeom prst="rect">
            <a:avLst/>
          </a:prstGeom>
          <a:noFill/>
        </p:spPr>
        <p:txBody>
          <a:bodyPr wrap="square" rtlCol="0">
            <a:spAutoFit/>
          </a:bodyPr>
          <a:lstStyle/>
          <a:p>
            <a:pPr algn="ctr"/>
            <a:r>
              <a:rPr lang="en-US" sz="1600" b="1" dirty="0" smtClean="0">
                <a:latin typeface="Arial" charset="0"/>
                <a:ea typeface="Arial" charset="0"/>
                <a:cs typeface="Arial" charset="0"/>
              </a:rPr>
              <a:t>Forest Canopy Genomics Workshop </a:t>
            </a:r>
            <a:r>
              <a:rPr lang="en-US" sz="1600" dirty="0" smtClean="0">
                <a:latin typeface="Arial" charset="0"/>
                <a:ea typeface="Arial" charset="0"/>
                <a:cs typeface="Arial" charset="0"/>
              </a:rPr>
              <a:t>| 19 November 2016 | </a:t>
            </a:r>
            <a:r>
              <a:rPr lang="en-US" sz="1600" dirty="0" err="1" smtClean="0">
                <a:latin typeface="Arial" charset="0"/>
                <a:ea typeface="Arial" charset="0"/>
                <a:cs typeface="Arial" charset="0"/>
              </a:rPr>
              <a:t>Makiling</a:t>
            </a:r>
            <a:r>
              <a:rPr lang="en-US" sz="1600" dirty="0" smtClean="0">
                <a:latin typeface="Arial" charset="0"/>
                <a:ea typeface="Arial" charset="0"/>
                <a:cs typeface="Arial" charset="0"/>
              </a:rPr>
              <a:t> Botanic Gardens, UPLB</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3968" y="0"/>
            <a:ext cx="4008017" cy="2632131"/>
          </a:xfrm>
          <a:prstGeom prst="rect">
            <a:avLst/>
          </a:prstGeom>
        </p:spPr>
      </p:pic>
      <p:pic>
        <p:nvPicPr>
          <p:cNvPr id="5" name="Picture 4"/>
          <p:cNvPicPr>
            <a:picLocks noChangeAspect="1"/>
          </p:cNvPicPr>
          <p:nvPr/>
        </p:nvPicPr>
        <p:blipFill>
          <a:blip r:embed="rId4"/>
          <a:stretch>
            <a:fillRect/>
          </a:stretch>
        </p:blipFill>
        <p:spPr>
          <a:xfrm>
            <a:off x="5620395" y="2484617"/>
            <a:ext cx="2981164" cy="4373383"/>
          </a:xfrm>
          <a:prstGeom prst="rect">
            <a:avLst/>
          </a:prstGeom>
        </p:spPr>
      </p:pic>
      <p:pic>
        <p:nvPicPr>
          <p:cNvPr id="6" name="Picture 5"/>
          <p:cNvPicPr>
            <a:picLocks noChangeAspect="1"/>
          </p:cNvPicPr>
          <p:nvPr/>
        </p:nvPicPr>
        <p:blipFill>
          <a:blip r:embed="rId5"/>
          <a:stretch>
            <a:fillRect/>
          </a:stretch>
        </p:blipFill>
        <p:spPr>
          <a:xfrm>
            <a:off x="128505" y="2679794"/>
            <a:ext cx="5377696" cy="3229948"/>
          </a:xfrm>
          <a:prstGeom prst="rect">
            <a:avLst/>
          </a:prstGeom>
        </p:spPr>
      </p:pic>
      <p:sp>
        <p:nvSpPr>
          <p:cNvPr id="7" name="Rectangle 6"/>
          <p:cNvSpPr/>
          <p:nvPr/>
        </p:nvSpPr>
        <p:spPr>
          <a:xfrm>
            <a:off x="128505" y="115736"/>
            <a:ext cx="4572000" cy="1200329"/>
          </a:xfrm>
          <a:prstGeom prst="rect">
            <a:avLst/>
          </a:prstGeom>
          <a:solidFill>
            <a:schemeClr val="bg2"/>
          </a:solidFill>
        </p:spPr>
        <p:txBody>
          <a:bodyPr>
            <a:spAutoFit/>
          </a:bodyPr>
          <a:lstStyle/>
          <a:p>
            <a:r>
              <a:rPr lang="en-US" dirty="0">
                <a:latin typeface="AdvPS6F00" charset="0"/>
              </a:rPr>
              <a:t>Enhanced resistance to fungal pathogens in forest trees by genetic transformation of black spruce and hybrid poplar with a </a:t>
            </a:r>
            <a:r>
              <a:rPr lang="en-US" i="1" dirty="0" err="1">
                <a:latin typeface="AdvPS6F0B" charset="0"/>
              </a:rPr>
              <a:t>Trichoderma</a:t>
            </a:r>
            <a:r>
              <a:rPr lang="en-US" i="1" dirty="0">
                <a:latin typeface="AdvPS6F0B" charset="0"/>
              </a:rPr>
              <a:t> </a:t>
            </a:r>
            <a:r>
              <a:rPr lang="en-US" i="1" dirty="0" err="1">
                <a:latin typeface="AdvPS6F0B" charset="0"/>
              </a:rPr>
              <a:t>harzianum</a:t>
            </a:r>
            <a:r>
              <a:rPr lang="en-US" dirty="0">
                <a:latin typeface="AdvPS6F0B" charset="0"/>
              </a:rPr>
              <a:t> </a:t>
            </a:r>
            <a:r>
              <a:rPr lang="en-US" dirty="0" err="1">
                <a:latin typeface="AdvPS6F00" charset="0"/>
              </a:rPr>
              <a:t>endochitinase</a:t>
            </a:r>
            <a:r>
              <a:rPr lang="en-US" dirty="0">
                <a:latin typeface="AdvPS6F00" charset="0"/>
              </a:rPr>
              <a:t> gene </a:t>
            </a:r>
            <a:endParaRPr lang="en-US" dirty="0"/>
          </a:p>
        </p:txBody>
      </p:sp>
    </p:spTree>
    <p:extLst>
      <p:ext uri="{BB962C8B-B14F-4D97-AF65-F5344CB8AC3E}">
        <p14:creationId xmlns:p14="http://schemas.microsoft.com/office/powerpoint/2010/main" val="1218200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3682"/>
          <a:stretch/>
        </p:blipFill>
        <p:spPr>
          <a:xfrm>
            <a:off x="-945396" y="-83516"/>
            <a:ext cx="7222210" cy="6941516"/>
          </a:xfrm>
          <a:prstGeom prst="rect">
            <a:avLst/>
          </a:prstGeom>
        </p:spPr>
      </p:pic>
      <p:sp>
        <p:nvSpPr>
          <p:cNvPr id="5" name="Rectangle 4"/>
          <p:cNvSpPr/>
          <p:nvPr/>
        </p:nvSpPr>
        <p:spPr>
          <a:xfrm>
            <a:off x="5687878" y="1847533"/>
            <a:ext cx="3332134" cy="2246769"/>
          </a:xfrm>
          <a:prstGeom prst="rect">
            <a:avLst/>
          </a:prstGeom>
          <a:solidFill>
            <a:schemeClr val="bg2"/>
          </a:solidFill>
        </p:spPr>
        <p:txBody>
          <a:bodyPr wrap="square">
            <a:spAutoFit/>
          </a:bodyPr>
          <a:lstStyle/>
          <a:p>
            <a:pPr algn="r"/>
            <a:r>
              <a:rPr lang="en-US" sz="2000" dirty="0">
                <a:latin typeface="Arial" charset="0"/>
                <a:ea typeface="Arial" charset="0"/>
                <a:cs typeface="Arial" charset="0"/>
              </a:rPr>
              <a:t>Transcriptional profiling of tree-pathogen </a:t>
            </a:r>
            <a:r>
              <a:rPr lang="en-US" sz="2000" dirty="0" smtClean="0">
                <a:latin typeface="Arial" charset="0"/>
                <a:ea typeface="Arial" charset="0"/>
                <a:cs typeface="Arial" charset="0"/>
              </a:rPr>
              <a:t>interactions </a:t>
            </a:r>
            <a:r>
              <a:rPr lang="en-US" sz="2000" dirty="0">
                <a:latin typeface="Arial" charset="0"/>
                <a:ea typeface="Arial" charset="0"/>
                <a:cs typeface="Arial" charset="0"/>
              </a:rPr>
              <a:t>is a valuable source of information that can be used to decipher events that </a:t>
            </a:r>
            <a:r>
              <a:rPr lang="en-US" sz="2000" dirty="0" smtClean="0">
                <a:latin typeface="Arial" charset="0"/>
                <a:ea typeface="Arial" charset="0"/>
                <a:cs typeface="Arial" charset="0"/>
              </a:rPr>
              <a:t>occur </a:t>
            </a:r>
            <a:r>
              <a:rPr lang="en-US" sz="2000" dirty="0">
                <a:latin typeface="Arial" charset="0"/>
                <a:ea typeface="Arial" charset="0"/>
                <a:cs typeface="Arial" charset="0"/>
              </a:rPr>
              <a:t>in response to pathogen invasion. </a:t>
            </a:r>
          </a:p>
        </p:txBody>
      </p:sp>
      <p:sp>
        <p:nvSpPr>
          <p:cNvPr id="6" name="Title 1"/>
          <p:cNvSpPr txBox="1">
            <a:spLocks/>
          </p:cNvSpPr>
          <p:nvPr/>
        </p:nvSpPr>
        <p:spPr>
          <a:xfrm>
            <a:off x="6170343" y="219227"/>
            <a:ext cx="2849669"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2800" b="1" dirty="0" err="1" smtClean="0">
                <a:latin typeface="Arial" charset="0"/>
                <a:ea typeface="Arial" charset="0"/>
                <a:cs typeface="Arial" charset="0"/>
              </a:rPr>
              <a:t>Transcriptomics</a:t>
            </a:r>
            <a:r>
              <a:rPr lang="en-US" sz="2800" b="1" dirty="0" smtClean="0">
                <a:latin typeface="Arial" charset="0"/>
                <a:ea typeface="Arial" charset="0"/>
                <a:cs typeface="Arial" charset="0"/>
              </a:rPr>
              <a:t> of tree-pathogen interaction</a:t>
            </a:r>
            <a:endParaRPr lang="en-US" sz="2800" b="1" dirty="0">
              <a:latin typeface="Arial" charset="0"/>
              <a:ea typeface="Arial" charset="0"/>
              <a:cs typeface="Arial" charset="0"/>
            </a:endParaRPr>
          </a:p>
        </p:txBody>
      </p:sp>
      <p:sp>
        <p:nvSpPr>
          <p:cNvPr id="2" name="Rectangle 1"/>
          <p:cNvSpPr/>
          <p:nvPr/>
        </p:nvSpPr>
        <p:spPr>
          <a:xfrm>
            <a:off x="5416658" y="6316874"/>
            <a:ext cx="3324386" cy="461665"/>
          </a:xfrm>
          <a:prstGeom prst="rect">
            <a:avLst/>
          </a:prstGeom>
        </p:spPr>
        <p:txBody>
          <a:bodyPr wrap="square">
            <a:spAutoFit/>
          </a:bodyPr>
          <a:lstStyle/>
          <a:p>
            <a:r>
              <a:rPr lang="en-US" sz="1200" dirty="0">
                <a:latin typeface="JansonText" charset="0"/>
              </a:rPr>
              <a:t>Transcriptional responses of Scots Pine during interactions with fungi of different lifestyles. </a:t>
            </a:r>
            <a:endParaRPr lang="en-US" sz="1200" dirty="0"/>
          </a:p>
        </p:txBody>
      </p:sp>
      <p:cxnSp>
        <p:nvCxnSpPr>
          <p:cNvPr id="7" name="Straight Connector 6"/>
          <p:cNvCxnSpPr/>
          <p:nvPr/>
        </p:nvCxnSpPr>
        <p:spPr>
          <a:xfrm>
            <a:off x="6896745" y="1622280"/>
            <a:ext cx="1580827" cy="0"/>
          </a:xfrm>
          <a:prstGeom prst="line">
            <a:avLst/>
          </a:prstGeom>
          <a:ln w="4127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7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895" y="1329591"/>
            <a:ext cx="8772208" cy="2405412"/>
          </a:xfrm>
        </p:spPr>
        <p:txBody>
          <a:bodyPr>
            <a:normAutofit/>
          </a:bodyPr>
          <a:lstStyle/>
          <a:p>
            <a:r>
              <a:rPr lang="en-US" sz="1800" i="1" dirty="0" err="1" smtClean="0">
                <a:latin typeface="Arial" charset="0"/>
                <a:ea typeface="Arial" charset="0"/>
                <a:cs typeface="Arial" charset="0"/>
              </a:rPr>
              <a:t>Populus-Melampsora</a:t>
            </a:r>
            <a:r>
              <a:rPr lang="en-US" sz="1800" i="1" dirty="0" smtClean="0">
                <a:latin typeface="Arial" charset="0"/>
                <a:ea typeface="Arial" charset="0"/>
                <a:cs typeface="Arial" charset="0"/>
              </a:rPr>
              <a:t> </a:t>
            </a:r>
            <a:r>
              <a:rPr lang="en-US" sz="1800" dirty="0" err="1">
                <a:latin typeface="Arial" charset="0"/>
                <a:ea typeface="Arial" charset="0"/>
                <a:cs typeface="Arial" charset="0"/>
              </a:rPr>
              <a:t>pathosystem</a:t>
            </a:r>
            <a:r>
              <a:rPr lang="en-US" sz="1800" dirty="0">
                <a:latin typeface="Arial" charset="0"/>
                <a:ea typeface="Arial" charset="0"/>
                <a:cs typeface="Arial" charset="0"/>
              </a:rPr>
              <a:t> unique in the field of forest pathology </a:t>
            </a:r>
            <a:endParaRPr lang="en-US" sz="1800" dirty="0" smtClean="0">
              <a:latin typeface="Arial" charset="0"/>
              <a:ea typeface="Arial" charset="0"/>
              <a:cs typeface="Arial" charset="0"/>
            </a:endParaRPr>
          </a:p>
          <a:p>
            <a:r>
              <a:rPr lang="en-US" sz="1800" i="1" dirty="0" smtClean="0">
                <a:latin typeface="Arial" charset="0"/>
                <a:ea typeface="Arial" charset="0"/>
                <a:cs typeface="Arial" charset="0"/>
              </a:rPr>
              <a:t>Eucalyptus </a:t>
            </a:r>
            <a:r>
              <a:rPr lang="en-US" sz="1800" i="1" dirty="0" err="1">
                <a:latin typeface="Arial" charset="0"/>
                <a:ea typeface="Arial" charset="0"/>
                <a:cs typeface="Arial" charset="0"/>
              </a:rPr>
              <a:t>grandis</a:t>
            </a:r>
            <a:r>
              <a:rPr lang="en-US" sz="1800" i="1" dirty="0">
                <a:latin typeface="Arial" charset="0"/>
                <a:ea typeface="Arial" charset="0"/>
                <a:cs typeface="Arial" charset="0"/>
              </a:rPr>
              <a:t> </a:t>
            </a:r>
            <a:r>
              <a:rPr lang="en-US" sz="1800" dirty="0" smtClean="0">
                <a:latin typeface="Arial" charset="0"/>
                <a:ea typeface="Arial" charset="0"/>
                <a:cs typeface="Arial" charset="0"/>
              </a:rPr>
              <a:t>genome, start </a:t>
            </a:r>
            <a:r>
              <a:rPr lang="en-US" sz="1800" dirty="0">
                <a:latin typeface="Arial" charset="0"/>
                <a:ea typeface="Arial" charset="0"/>
                <a:cs typeface="Arial" charset="0"/>
              </a:rPr>
              <a:t>of the complete genome sequencing of </a:t>
            </a:r>
            <a:r>
              <a:rPr lang="en-US" sz="1800" i="1" dirty="0">
                <a:latin typeface="Arial" charset="0"/>
                <a:ea typeface="Arial" charset="0"/>
                <a:cs typeface="Arial" charset="0"/>
              </a:rPr>
              <a:t>P. </a:t>
            </a:r>
            <a:r>
              <a:rPr lang="en-US" sz="1800" i="1" dirty="0" err="1">
                <a:latin typeface="Arial" charset="0"/>
                <a:ea typeface="Arial" charset="0"/>
                <a:cs typeface="Arial" charset="0"/>
              </a:rPr>
              <a:t>abies</a:t>
            </a:r>
            <a:r>
              <a:rPr lang="en-US" sz="1800" dirty="0">
                <a:latin typeface="Arial" charset="0"/>
                <a:ea typeface="Arial" charset="0"/>
                <a:cs typeface="Arial" charset="0"/>
              </a:rPr>
              <a:t>, </a:t>
            </a:r>
            <a:r>
              <a:rPr lang="en-US" sz="1800" i="1" dirty="0">
                <a:latin typeface="Arial" charset="0"/>
                <a:ea typeface="Arial" charset="0"/>
                <a:cs typeface="Arial" charset="0"/>
              </a:rPr>
              <a:t>P. </a:t>
            </a:r>
            <a:r>
              <a:rPr lang="en-US" sz="1800" i="1" dirty="0" err="1">
                <a:latin typeface="Arial" charset="0"/>
                <a:ea typeface="Arial" charset="0"/>
                <a:cs typeface="Arial" charset="0"/>
              </a:rPr>
              <a:t>taeda</a:t>
            </a:r>
            <a:r>
              <a:rPr lang="en-US" sz="1800" dirty="0">
                <a:latin typeface="Arial" charset="0"/>
                <a:ea typeface="Arial" charset="0"/>
                <a:cs typeface="Arial" charset="0"/>
              </a:rPr>
              <a:t>, and </a:t>
            </a:r>
            <a:r>
              <a:rPr lang="en-US" sz="1800" i="1" dirty="0" err="1">
                <a:latin typeface="Arial" charset="0"/>
                <a:ea typeface="Arial" charset="0"/>
                <a:cs typeface="Arial" charset="0"/>
              </a:rPr>
              <a:t>Castanea</a:t>
            </a:r>
            <a:r>
              <a:rPr lang="en-US" sz="1800" i="1" dirty="0">
                <a:latin typeface="Arial" charset="0"/>
                <a:ea typeface="Arial" charset="0"/>
                <a:cs typeface="Arial" charset="0"/>
              </a:rPr>
              <a:t> </a:t>
            </a:r>
            <a:r>
              <a:rPr lang="en-US" sz="1800" i="1" dirty="0" err="1">
                <a:latin typeface="Arial" charset="0"/>
                <a:ea typeface="Arial" charset="0"/>
                <a:cs typeface="Arial" charset="0"/>
              </a:rPr>
              <a:t>molissima</a:t>
            </a:r>
            <a:r>
              <a:rPr lang="en-US" sz="1800" i="1" dirty="0">
                <a:latin typeface="Arial" charset="0"/>
                <a:ea typeface="Arial" charset="0"/>
                <a:cs typeface="Arial" charset="0"/>
              </a:rPr>
              <a:t> </a:t>
            </a:r>
            <a:endParaRPr lang="en-US" sz="1800" dirty="0">
              <a:latin typeface="Arial" charset="0"/>
              <a:ea typeface="Arial" charset="0"/>
              <a:cs typeface="Arial" charset="0"/>
            </a:endParaRPr>
          </a:p>
          <a:p>
            <a:r>
              <a:rPr lang="en-US" sz="1800" dirty="0" smtClean="0">
                <a:latin typeface="Arial" charset="0"/>
                <a:ea typeface="Arial" charset="0"/>
                <a:cs typeface="Arial" charset="0"/>
              </a:rPr>
              <a:t> </a:t>
            </a:r>
            <a:r>
              <a:rPr lang="en-US" sz="1800" dirty="0">
                <a:latin typeface="Arial" charset="0"/>
                <a:ea typeface="Arial" charset="0"/>
                <a:cs typeface="Arial" charset="0"/>
              </a:rPr>
              <a:t>G</a:t>
            </a:r>
            <a:r>
              <a:rPr lang="en-US" sz="1800" dirty="0" smtClean="0">
                <a:latin typeface="Arial" charset="0"/>
                <a:ea typeface="Arial" charset="0"/>
                <a:cs typeface="Arial" charset="0"/>
              </a:rPr>
              <a:t>enome </a:t>
            </a:r>
            <a:r>
              <a:rPr lang="en-US" sz="1800" dirty="0">
                <a:latin typeface="Arial" charset="0"/>
                <a:ea typeface="Arial" charset="0"/>
                <a:cs typeface="Arial" charset="0"/>
              </a:rPr>
              <a:t>sequence of the </a:t>
            </a:r>
            <a:r>
              <a:rPr lang="en-US" sz="1800" dirty="0" err="1">
                <a:latin typeface="Arial" charset="0"/>
                <a:ea typeface="Arial" charset="0"/>
                <a:cs typeface="Arial" charset="0"/>
              </a:rPr>
              <a:t>necrotrophic</a:t>
            </a:r>
            <a:r>
              <a:rPr lang="en-US" sz="1800" dirty="0">
                <a:latin typeface="Arial" charset="0"/>
                <a:ea typeface="Arial" charset="0"/>
                <a:cs typeface="Arial" charset="0"/>
              </a:rPr>
              <a:t> fungus </a:t>
            </a:r>
            <a:r>
              <a:rPr lang="en-US" sz="1800" i="1" dirty="0" err="1">
                <a:latin typeface="Arial" charset="0"/>
                <a:ea typeface="Arial" charset="0"/>
                <a:cs typeface="Arial" charset="0"/>
              </a:rPr>
              <a:t>Heterobasidion</a:t>
            </a:r>
            <a:r>
              <a:rPr lang="en-US" sz="1800" i="1" dirty="0">
                <a:latin typeface="Arial" charset="0"/>
                <a:ea typeface="Arial" charset="0"/>
                <a:cs typeface="Arial" charset="0"/>
              </a:rPr>
              <a:t> </a:t>
            </a:r>
            <a:r>
              <a:rPr lang="en-US" sz="1800" i="1" dirty="0" err="1">
                <a:latin typeface="Arial" charset="0"/>
                <a:ea typeface="Arial" charset="0"/>
                <a:cs typeface="Arial" charset="0"/>
              </a:rPr>
              <a:t>irregulare</a:t>
            </a:r>
            <a:r>
              <a:rPr lang="en-US" sz="1800" dirty="0">
                <a:latin typeface="Arial" charset="0"/>
                <a:ea typeface="Arial" charset="0"/>
                <a:cs typeface="Arial" charset="0"/>
              </a:rPr>
              <a:t>, the causative agent of the root and butt rot of conifer </a:t>
            </a:r>
            <a:r>
              <a:rPr lang="en-US" sz="1800" dirty="0" smtClean="0">
                <a:latin typeface="Arial" charset="0"/>
                <a:ea typeface="Arial" charset="0"/>
                <a:cs typeface="Arial" charset="0"/>
              </a:rPr>
              <a:t>trees</a:t>
            </a:r>
            <a:r>
              <a:rPr lang="en-US" sz="1800" dirty="0">
                <a:latin typeface="Arial" charset="0"/>
                <a:ea typeface="Arial" charset="0"/>
                <a:cs typeface="Arial" charset="0"/>
              </a:rPr>
              <a:t>.</a:t>
            </a:r>
          </a:p>
        </p:txBody>
      </p:sp>
      <p:sp>
        <p:nvSpPr>
          <p:cNvPr id="4" name="Title 1"/>
          <p:cNvSpPr txBox="1">
            <a:spLocks/>
          </p:cNvSpPr>
          <p:nvPr/>
        </p:nvSpPr>
        <p:spPr>
          <a:xfrm>
            <a:off x="185896"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latin typeface="Arial" charset="0"/>
                <a:ea typeface="Arial" charset="0"/>
                <a:cs typeface="Arial" charset="0"/>
              </a:rPr>
              <a:t>Emerging model systems for forest pathology in the genomics era</a:t>
            </a:r>
            <a:endParaRPr lang="en-US" sz="2800" b="1" dirty="0">
              <a:latin typeface="Arial" charset="0"/>
              <a:ea typeface="Arial" charset="0"/>
              <a:cs typeface="Arial" charset="0"/>
            </a:endParaRPr>
          </a:p>
        </p:txBody>
      </p:sp>
      <p:sp>
        <p:nvSpPr>
          <p:cNvPr id="5" name="Rectangle 4"/>
          <p:cNvSpPr/>
          <p:nvPr/>
        </p:nvSpPr>
        <p:spPr>
          <a:xfrm>
            <a:off x="6949870"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6" name="Rectangle 5"/>
          <p:cNvSpPr/>
          <p:nvPr/>
        </p:nvSpPr>
        <p:spPr>
          <a:xfrm>
            <a:off x="7316036"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49030" y="293494"/>
            <a:ext cx="493416" cy="627625"/>
          </a:xfrm>
          <a:prstGeom prst="rect">
            <a:avLst/>
          </a:prstGeom>
        </p:spPr>
      </p:pic>
      <p:pic>
        <p:nvPicPr>
          <p:cNvPr id="8" name="Picture 7"/>
          <p:cNvPicPr>
            <a:picLocks noChangeAspect="1"/>
          </p:cNvPicPr>
          <p:nvPr/>
        </p:nvPicPr>
        <p:blipFill>
          <a:blip r:embed="rId4"/>
          <a:stretch>
            <a:fillRect/>
          </a:stretch>
        </p:blipFill>
        <p:spPr>
          <a:xfrm>
            <a:off x="185895" y="1131727"/>
            <a:ext cx="6417217" cy="141038"/>
          </a:xfrm>
          <a:prstGeom prst="rect">
            <a:avLst/>
          </a:prstGeom>
        </p:spPr>
      </p:pic>
      <p:pic>
        <p:nvPicPr>
          <p:cNvPr id="10" name="Picture 9"/>
          <p:cNvPicPr>
            <a:picLocks noChangeAspect="1"/>
          </p:cNvPicPr>
          <p:nvPr/>
        </p:nvPicPr>
        <p:blipFill>
          <a:blip r:embed="rId5"/>
          <a:stretch>
            <a:fillRect/>
          </a:stretch>
        </p:blipFill>
        <p:spPr>
          <a:xfrm>
            <a:off x="399565" y="2730500"/>
            <a:ext cx="5435600" cy="4127500"/>
          </a:xfrm>
          <a:prstGeom prst="rect">
            <a:avLst/>
          </a:prstGeom>
        </p:spPr>
      </p:pic>
      <p:sp>
        <p:nvSpPr>
          <p:cNvPr id="11" name="Rectangle 10"/>
          <p:cNvSpPr/>
          <p:nvPr/>
        </p:nvSpPr>
        <p:spPr>
          <a:xfrm>
            <a:off x="6083086" y="4794250"/>
            <a:ext cx="2875017" cy="1938992"/>
          </a:xfrm>
          <a:prstGeom prst="rect">
            <a:avLst/>
          </a:prstGeom>
        </p:spPr>
        <p:txBody>
          <a:bodyPr wrap="square">
            <a:spAutoFit/>
          </a:bodyPr>
          <a:lstStyle/>
          <a:p>
            <a:r>
              <a:rPr lang="en-US" sz="1200" smtClean="0">
                <a:latin typeface="TimesNewRomanPSMT" charset="0"/>
              </a:rPr>
              <a:t>Sp-AMP3 </a:t>
            </a:r>
            <a:r>
              <a:rPr lang="en-US" sz="1200" dirty="0">
                <a:latin typeface="TimesNewRomanPSMT" charset="0"/>
              </a:rPr>
              <a:t>sequence comparison and homology modeling. Sequence alignment of Sp-AMP1, </a:t>
            </a:r>
            <a:r>
              <a:rPr lang="en-US" sz="1200" dirty="0" err="1">
                <a:latin typeface="TimesNewRomanPSMT" charset="0"/>
              </a:rPr>
              <a:t>Sp</a:t>
            </a:r>
            <a:r>
              <a:rPr lang="en-US" sz="1200" dirty="0">
                <a:latin typeface="TimesNewRomanPSMT" charset="0"/>
              </a:rPr>
              <a:t>- AMP2, MiAMP1 and a number of similar plant proteins (a). Ribbon cartoons of the Sp-AMP3 homology model (b) and the molecular surface calculated based on the homology model (c) are shown. The proposed binding surface with four sugar units (</a:t>
            </a:r>
            <a:r>
              <a:rPr lang="en-US" sz="1200" dirty="0" err="1">
                <a:latin typeface="TimesNewRomanPSMT" charset="0"/>
              </a:rPr>
              <a:t>laminaritetraose</a:t>
            </a:r>
            <a:r>
              <a:rPr lang="en-US" sz="1200" dirty="0">
                <a:latin typeface="TimesNewRomanPSMT" charset="0"/>
              </a:rPr>
              <a:t>) is modeled (d) </a:t>
            </a:r>
            <a:endParaRPr lang="en-US" sz="1200" dirty="0"/>
          </a:p>
        </p:txBody>
      </p:sp>
    </p:spTree>
    <p:extLst>
      <p:ext uri="{BB962C8B-B14F-4D97-AF65-F5344CB8AC3E}">
        <p14:creationId xmlns:p14="http://schemas.microsoft.com/office/powerpoint/2010/main" val="552473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15" y="1473440"/>
            <a:ext cx="8190048" cy="4865367"/>
          </a:xfrm>
        </p:spPr>
        <p:txBody>
          <a:bodyPr>
            <a:normAutofit/>
          </a:bodyPr>
          <a:lstStyle/>
          <a:p>
            <a:r>
              <a:rPr lang="en-US" dirty="0"/>
              <a:t>L</a:t>
            </a:r>
            <a:r>
              <a:rPr lang="en-US" dirty="0" smtClean="0"/>
              <a:t>ack </a:t>
            </a:r>
            <a:r>
              <a:rPr lang="en-US" dirty="0"/>
              <a:t>of a comprehensive list of gene products that contribute for even a single bacterial or fungal pathogen. Variation in lifestyles and pathogenic </a:t>
            </a:r>
            <a:r>
              <a:rPr lang="en-US" dirty="0" smtClean="0"/>
              <a:t>potential </a:t>
            </a:r>
            <a:r>
              <a:rPr lang="en-US" dirty="0"/>
              <a:t>between organisms makes the challenge all the greater. </a:t>
            </a:r>
            <a:endParaRPr lang="en-US" dirty="0" smtClean="0"/>
          </a:p>
          <a:p>
            <a:r>
              <a:rPr lang="en-US" dirty="0"/>
              <a:t>R</a:t>
            </a:r>
            <a:r>
              <a:rPr lang="en-US" dirty="0" smtClean="0"/>
              <a:t>eference </a:t>
            </a:r>
            <a:r>
              <a:rPr lang="en-US" dirty="0"/>
              <a:t>fungal genomes sequenced to date, and those in progress, show significant bias towards fungi of medical </a:t>
            </a:r>
            <a:r>
              <a:rPr lang="en-US" dirty="0" smtClean="0"/>
              <a:t>importance.</a:t>
            </a:r>
          </a:p>
          <a:p>
            <a:r>
              <a:rPr lang="en-US" dirty="0" smtClean="0"/>
              <a:t>Pathogen </a:t>
            </a:r>
            <a:r>
              <a:rPr lang="en-US" dirty="0"/>
              <a:t>defense with </a:t>
            </a:r>
            <a:r>
              <a:rPr lang="en-US" dirty="0" smtClean="0"/>
              <a:t>reference </a:t>
            </a:r>
            <a:r>
              <a:rPr lang="en-US" dirty="0"/>
              <a:t>to crop species are available, while similar reports from the tree species are limited to few commercially important species like </a:t>
            </a:r>
            <a:r>
              <a:rPr lang="en-US" i="1" dirty="0" err="1"/>
              <a:t>Populus</a:t>
            </a:r>
            <a:r>
              <a:rPr lang="en-US" i="1" dirty="0"/>
              <a:t>, </a:t>
            </a:r>
            <a:r>
              <a:rPr lang="en-US" i="1" dirty="0" err="1"/>
              <a:t>Pinus</a:t>
            </a:r>
            <a:r>
              <a:rPr lang="en-US" i="1" dirty="0"/>
              <a:t>, </a:t>
            </a:r>
            <a:r>
              <a:rPr lang="en-US" i="1" dirty="0" err="1"/>
              <a:t>Picea</a:t>
            </a:r>
            <a:r>
              <a:rPr lang="en-US" i="1" dirty="0"/>
              <a:t>, Eucalyptus, </a:t>
            </a:r>
            <a:r>
              <a:rPr lang="en-US" i="1" dirty="0" err="1"/>
              <a:t>Castanea</a:t>
            </a:r>
            <a:r>
              <a:rPr lang="en-US" dirty="0"/>
              <a:t>, and </a:t>
            </a:r>
            <a:r>
              <a:rPr lang="en-US" i="1" dirty="0" err="1"/>
              <a:t>Pseudotsuga</a:t>
            </a:r>
            <a:r>
              <a:rPr lang="en-US" dirty="0"/>
              <a:t>. </a:t>
            </a:r>
          </a:p>
        </p:txBody>
      </p:sp>
      <p:sp>
        <p:nvSpPr>
          <p:cNvPr id="5" name="Title 1"/>
          <p:cNvSpPr>
            <a:spLocks noGrp="1"/>
          </p:cNvSpPr>
          <p:nvPr>
            <p:ph type="title"/>
          </p:nvPr>
        </p:nvSpPr>
        <p:spPr>
          <a:xfrm>
            <a:off x="185896" y="0"/>
            <a:ext cx="7886700" cy="1325563"/>
          </a:xfrm>
        </p:spPr>
        <p:txBody>
          <a:bodyPr>
            <a:normAutofit/>
          </a:bodyPr>
          <a:lstStyle/>
          <a:p>
            <a:r>
              <a:rPr lang="en-US" sz="2800" b="1" dirty="0" smtClean="0">
                <a:latin typeface="Arial" charset="0"/>
                <a:ea typeface="Arial" charset="0"/>
                <a:cs typeface="Arial" charset="0"/>
              </a:rPr>
              <a:t>Challenges: Tree-Microbe Interaction</a:t>
            </a:r>
            <a:endParaRPr lang="en-US" sz="2800" b="1" dirty="0">
              <a:latin typeface="Arial" charset="0"/>
              <a:ea typeface="Arial" charset="0"/>
              <a:cs typeface="Arial" charset="0"/>
            </a:endParaRPr>
          </a:p>
        </p:txBody>
      </p:sp>
      <p:sp>
        <p:nvSpPr>
          <p:cNvPr id="6" name="Rectangle 5"/>
          <p:cNvSpPr/>
          <p:nvPr/>
        </p:nvSpPr>
        <p:spPr>
          <a:xfrm>
            <a:off x="6687883"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7" name="Rectangle 6"/>
          <p:cNvSpPr/>
          <p:nvPr/>
        </p:nvSpPr>
        <p:spPr>
          <a:xfrm>
            <a:off x="7054049"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87043" y="293494"/>
            <a:ext cx="493416" cy="627625"/>
          </a:xfrm>
          <a:prstGeom prst="rect">
            <a:avLst/>
          </a:prstGeom>
        </p:spPr>
      </p:pic>
      <p:pic>
        <p:nvPicPr>
          <p:cNvPr id="10" name="Picture 9"/>
          <p:cNvPicPr>
            <a:picLocks noChangeAspect="1"/>
          </p:cNvPicPr>
          <p:nvPr/>
        </p:nvPicPr>
        <p:blipFill>
          <a:blip r:embed="rId4"/>
          <a:stretch>
            <a:fillRect/>
          </a:stretch>
        </p:blipFill>
        <p:spPr>
          <a:xfrm>
            <a:off x="185895" y="961249"/>
            <a:ext cx="6417217" cy="141038"/>
          </a:xfrm>
          <a:prstGeom prst="rect">
            <a:avLst/>
          </a:prstGeom>
        </p:spPr>
      </p:pic>
    </p:spTree>
    <p:extLst>
      <p:ext uri="{BB962C8B-B14F-4D97-AF65-F5344CB8AC3E}">
        <p14:creationId xmlns:p14="http://schemas.microsoft.com/office/powerpoint/2010/main" val="93737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4"/>
            <a:ext cx="7886700" cy="4172219"/>
          </a:xfrm>
        </p:spPr>
        <p:txBody>
          <a:bodyPr>
            <a:normAutofit/>
          </a:bodyPr>
          <a:lstStyle/>
          <a:p>
            <a:r>
              <a:rPr lang="en-US" dirty="0">
                <a:latin typeface="Arial" charset="0"/>
                <a:ea typeface="Arial" charset="0"/>
                <a:cs typeface="Arial" charset="0"/>
              </a:rPr>
              <a:t>To improve our understanding of tree molecular defense mechanisms following infection by fungal pathogens to enable the development of new genetic </a:t>
            </a:r>
            <a:r>
              <a:rPr lang="en-US" dirty="0" smtClean="0">
                <a:latin typeface="Arial" charset="0"/>
                <a:ea typeface="Arial" charset="0"/>
                <a:cs typeface="Arial" charset="0"/>
              </a:rPr>
              <a:t>markers.</a:t>
            </a:r>
          </a:p>
          <a:p>
            <a:r>
              <a:rPr lang="en-US" dirty="0" smtClean="0">
                <a:latin typeface="Arial" charset="0"/>
                <a:ea typeface="Arial" charset="0"/>
                <a:cs typeface="Arial" charset="0"/>
              </a:rPr>
              <a:t>To </a:t>
            </a:r>
            <a:r>
              <a:rPr lang="en-US" dirty="0">
                <a:latin typeface="Arial" charset="0"/>
                <a:ea typeface="Arial" charset="0"/>
                <a:cs typeface="Arial" charset="0"/>
              </a:rPr>
              <a:t>identify new knowledge-based molecular markers for improving efficiency of breeding for resistance in trees. </a:t>
            </a:r>
            <a:endParaRPr lang="en-US" dirty="0" smtClean="0">
              <a:latin typeface="Arial" charset="0"/>
              <a:ea typeface="Arial" charset="0"/>
              <a:cs typeface="Arial" charset="0"/>
            </a:endParaRPr>
          </a:p>
          <a:p>
            <a:r>
              <a:rPr lang="en-US" dirty="0" smtClean="0">
                <a:latin typeface="Arial" charset="0"/>
                <a:ea typeface="Arial" charset="0"/>
                <a:cs typeface="Arial" charset="0"/>
              </a:rPr>
              <a:t>To </a:t>
            </a:r>
            <a:r>
              <a:rPr lang="en-US" dirty="0">
                <a:latin typeface="Arial" charset="0"/>
                <a:ea typeface="Arial" charset="0"/>
                <a:cs typeface="Arial" charset="0"/>
              </a:rPr>
              <a:t>integrate and develop new working hypotheses in relation to those target genes with the objective of developing and improving biological control </a:t>
            </a:r>
            <a:r>
              <a:rPr lang="en-US" dirty="0" smtClean="0">
                <a:latin typeface="Arial" charset="0"/>
                <a:ea typeface="Arial" charset="0"/>
                <a:cs typeface="Arial" charset="0"/>
              </a:rPr>
              <a:t>methods.</a:t>
            </a:r>
          </a:p>
          <a:p>
            <a:r>
              <a:rPr lang="en-US" dirty="0" smtClean="0">
                <a:latin typeface="Arial" charset="0"/>
                <a:ea typeface="Arial" charset="0"/>
                <a:cs typeface="Arial" charset="0"/>
              </a:rPr>
              <a:t>To </a:t>
            </a:r>
            <a:r>
              <a:rPr lang="en-US" dirty="0">
                <a:latin typeface="Arial" charset="0"/>
                <a:ea typeface="Arial" charset="0"/>
                <a:cs typeface="Arial" charset="0"/>
              </a:rPr>
              <a:t>assemble a list of candidate genes that could be used in trials with genetically modified trees. </a:t>
            </a:r>
            <a:endParaRPr lang="en-US" dirty="0">
              <a:effectLst/>
              <a:latin typeface="Arial" charset="0"/>
              <a:ea typeface="Arial" charset="0"/>
              <a:cs typeface="Arial" charset="0"/>
            </a:endParaRPr>
          </a:p>
        </p:txBody>
      </p:sp>
      <p:sp>
        <p:nvSpPr>
          <p:cNvPr id="4" name="Title 1"/>
          <p:cNvSpPr txBox="1">
            <a:spLocks/>
          </p:cNvSpPr>
          <p:nvPr/>
        </p:nvSpPr>
        <p:spPr>
          <a:xfrm>
            <a:off x="185896"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latin typeface="Arial" charset="0"/>
                <a:ea typeface="Arial" charset="0"/>
                <a:cs typeface="Arial" charset="0"/>
              </a:rPr>
              <a:t>Applications in Philippine Forestry</a:t>
            </a:r>
            <a:endParaRPr lang="en-US" sz="2800" b="1" dirty="0">
              <a:latin typeface="Arial" charset="0"/>
              <a:ea typeface="Arial" charset="0"/>
              <a:cs typeface="Arial" charset="0"/>
            </a:endParaRPr>
          </a:p>
        </p:txBody>
      </p:sp>
      <p:sp>
        <p:nvSpPr>
          <p:cNvPr id="5" name="Rectangle 4"/>
          <p:cNvSpPr/>
          <p:nvPr/>
        </p:nvSpPr>
        <p:spPr>
          <a:xfrm>
            <a:off x="6687883"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6" name="Rectangle 5"/>
          <p:cNvSpPr/>
          <p:nvPr/>
        </p:nvSpPr>
        <p:spPr>
          <a:xfrm>
            <a:off x="7054049"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87043" y="293494"/>
            <a:ext cx="493416" cy="627625"/>
          </a:xfrm>
          <a:prstGeom prst="rect">
            <a:avLst/>
          </a:prstGeom>
        </p:spPr>
      </p:pic>
      <p:pic>
        <p:nvPicPr>
          <p:cNvPr id="8" name="Picture 7"/>
          <p:cNvPicPr>
            <a:picLocks noChangeAspect="1"/>
          </p:cNvPicPr>
          <p:nvPr/>
        </p:nvPicPr>
        <p:blipFill>
          <a:blip r:embed="rId4"/>
          <a:stretch>
            <a:fillRect/>
          </a:stretch>
        </p:blipFill>
        <p:spPr>
          <a:xfrm>
            <a:off x="185895" y="961249"/>
            <a:ext cx="6417217" cy="141038"/>
          </a:xfrm>
          <a:prstGeom prst="rect">
            <a:avLst/>
          </a:prstGeom>
        </p:spPr>
      </p:pic>
    </p:spTree>
    <p:extLst>
      <p:ext uri="{BB962C8B-B14F-4D97-AF65-F5344CB8AC3E}">
        <p14:creationId xmlns:p14="http://schemas.microsoft.com/office/powerpoint/2010/main" val="2001100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895" y="1325563"/>
            <a:ext cx="8803122" cy="4851400"/>
          </a:xfrm>
        </p:spPr>
        <p:txBody>
          <a:bodyPr>
            <a:normAutofit lnSpcReduction="10000"/>
          </a:bodyPr>
          <a:lstStyle/>
          <a:p>
            <a:pPr marL="0" indent="0">
              <a:spcBef>
                <a:spcPts val="0"/>
              </a:spcBef>
              <a:buNone/>
            </a:pPr>
            <a:r>
              <a:rPr lang="en-US" sz="1600" dirty="0" smtClean="0">
                <a:latin typeface="Arial" charset="0"/>
                <a:ea typeface="Arial" charset="0"/>
                <a:cs typeface="Arial" charset="0"/>
              </a:rPr>
              <a:t>Kovulchak</a:t>
            </a:r>
            <a:r>
              <a:rPr lang="en-US" sz="1600" dirty="0">
                <a:latin typeface="Arial" charset="0"/>
                <a:ea typeface="Arial" charset="0"/>
                <a:cs typeface="Arial" charset="0"/>
              </a:rPr>
              <a:t> </a:t>
            </a:r>
            <a:r>
              <a:rPr lang="en-US" sz="1600" dirty="0" smtClean="0">
                <a:latin typeface="Arial" charset="0"/>
                <a:ea typeface="Arial" charset="0"/>
                <a:cs typeface="Arial" charset="0"/>
              </a:rPr>
              <a:t>A, S </a:t>
            </a:r>
            <a:r>
              <a:rPr lang="en-US" sz="1600" dirty="0" err="1" smtClean="0">
                <a:latin typeface="Arial" charset="0"/>
                <a:ea typeface="Arial" charset="0"/>
                <a:cs typeface="Arial" charset="0"/>
              </a:rPr>
              <a:t>Kerio</a:t>
            </a:r>
            <a:r>
              <a:rPr lang="en-US" sz="1600" dirty="0" smtClean="0">
                <a:latin typeface="Arial" charset="0"/>
                <a:ea typeface="Arial" charset="0"/>
                <a:cs typeface="Arial" charset="0"/>
              </a:rPr>
              <a:t>, AO </a:t>
            </a:r>
            <a:r>
              <a:rPr lang="en-US" sz="1600" dirty="0" err="1" smtClean="0">
                <a:latin typeface="Arial" charset="0"/>
                <a:ea typeface="Arial" charset="0"/>
                <a:cs typeface="Arial" charset="0"/>
              </a:rPr>
              <a:t>Oghenekaro</a:t>
            </a:r>
            <a:r>
              <a:rPr lang="en-US" sz="1600" dirty="0" smtClean="0">
                <a:latin typeface="Arial" charset="0"/>
                <a:ea typeface="Arial" charset="0"/>
                <a:cs typeface="Arial" charset="0"/>
              </a:rPr>
              <a:t>, E </a:t>
            </a:r>
            <a:r>
              <a:rPr lang="en-US" sz="1600" dirty="0" err="1" smtClean="0">
                <a:latin typeface="Arial" charset="0"/>
                <a:ea typeface="Arial" charset="0"/>
                <a:cs typeface="Arial" charset="0"/>
              </a:rPr>
              <a:t>Jaber</a:t>
            </a:r>
            <a:r>
              <a:rPr lang="en-US" sz="1600" dirty="0" smtClean="0">
                <a:latin typeface="Arial" charset="0"/>
                <a:ea typeface="Arial" charset="0"/>
                <a:cs typeface="Arial" charset="0"/>
              </a:rPr>
              <a:t>, T </a:t>
            </a:r>
            <a:r>
              <a:rPr lang="en-US" sz="1600" dirty="0" err="1" smtClean="0">
                <a:latin typeface="Arial" charset="0"/>
                <a:ea typeface="Arial" charset="0"/>
                <a:cs typeface="Arial" charset="0"/>
              </a:rPr>
              <a:t>Raffaello</a:t>
            </a:r>
            <a:r>
              <a:rPr lang="en-US" sz="1600" dirty="0" smtClean="0">
                <a:latin typeface="Arial" charset="0"/>
                <a:ea typeface="Arial" charset="0"/>
                <a:cs typeface="Arial" charset="0"/>
              </a:rPr>
              <a:t>, FO </a:t>
            </a:r>
            <a:r>
              <a:rPr lang="en-US" sz="1600" dirty="0" err="1" smtClean="0">
                <a:latin typeface="Arial" charset="0"/>
                <a:ea typeface="Arial" charset="0"/>
                <a:cs typeface="Arial" charset="0"/>
              </a:rPr>
              <a:t>Asiegbu</a:t>
            </a:r>
            <a:r>
              <a:rPr lang="en-US" sz="1600" dirty="0" smtClean="0">
                <a:latin typeface="Arial" charset="0"/>
                <a:ea typeface="Arial" charset="0"/>
                <a:cs typeface="Arial" charset="0"/>
              </a:rPr>
              <a:t>. 2013. Antimicrobial defenses and resistance in forest trees: Challenges and perspectives in a genomics. </a:t>
            </a:r>
            <a:r>
              <a:rPr lang="sk-SK" sz="1600" dirty="0">
                <a:latin typeface="Arial" charset="0"/>
                <a:ea typeface="Arial" charset="0"/>
                <a:cs typeface="Arial" charset="0"/>
              </a:rPr>
              <a:t>Annu. Rev. </a:t>
            </a:r>
            <a:r>
              <a:rPr lang="sk-SK" sz="1600" dirty="0" err="1">
                <a:latin typeface="Arial" charset="0"/>
                <a:ea typeface="Arial" charset="0"/>
                <a:cs typeface="Arial" charset="0"/>
              </a:rPr>
              <a:t>Phytopathol</a:t>
            </a:r>
            <a:r>
              <a:rPr lang="sk-SK" sz="1600" dirty="0">
                <a:latin typeface="Arial" charset="0"/>
                <a:ea typeface="Arial" charset="0"/>
                <a:cs typeface="Arial" charset="0"/>
              </a:rPr>
              <a:t>. </a:t>
            </a:r>
            <a:r>
              <a:rPr lang="sk-SK" sz="1600" dirty="0" smtClean="0">
                <a:latin typeface="Arial" charset="0"/>
                <a:ea typeface="Arial" charset="0"/>
                <a:cs typeface="Arial" charset="0"/>
              </a:rPr>
              <a:t>51:221–44.</a:t>
            </a:r>
          </a:p>
          <a:p>
            <a:pPr marL="0" indent="0">
              <a:spcBef>
                <a:spcPts val="0"/>
              </a:spcBef>
              <a:buNone/>
            </a:pPr>
            <a:endParaRPr lang="sk-SK" sz="1600" dirty="0" smtClean="0">
              <a:latin typeface="Arial" charset="0"/>
              <a:ea typeface="Arial" charset="0"/>
              <a:cs typeface="Arial" charset="0"/>
            </a:endParaRPr>
          </a:p>
          <a:p>
            <a:pPr marL="0" indent="0">
              <a:spcBef>
                <a:spcPts val="0"/>
              </a:spcBef>
              <a:buNone/>
            </a:pPr>
            <a:r>
              <a:rPr lang="sk-SK" sz="1600" dirty="0" err="1" smtClean="0">
                <a:latin typeface="Arial" charset="0"/>
                <a:ea typeface="Arial" charset="0"/>
                <a:cs typeface="Arial" charset="0"/>
              </a:rPr>
              <a:t>Liang</a:t>
            </a:r>
            <a:r>
              <a:rPr lang="sk-SK" sz="1600" dirty="0" smtClean="0">
                <a:latin typeface="Arial" charset="0"/>
                <a:ea typeface="Arial" charset="0"/>
                <a:cs typeface="Arial" charset="0"/>
              </a:rPr>
              <a:t> H, CM </a:t>
            </a:r>
            <a:r>
              <a:rPr lang="sk-SK" sz="1600" dirty="0" err="1" smtClean="0">
                <a:latin typeface="Arial" charset="0"/>
                <a:ea typeface="Arial" charset="0"/>
                <a:cs typeface="Arial" charset="0"/>
              </a:rPr>
              <a:t>Catranis</a:t>
            </a:r>
            <a:r>
              <a:rPr lang="sk-SK" sz="1600" dirty="0" smtClean="0">
                <a:latin typeface="Arial" charset="0"/>
                <a:ea typeface="Arial" charset="0"/>
                <a:cs typeface="Arial" charset="0"/>
              </a:rPr>
              <a:t>, CA </a:t>
            </a:r>
            <a:r>
              <a:rPr lang="sk-SK" sz="1600" dirty="0" err="1" smtClean="0">
                <a:latin typeface="Arial" charset="0"/>
                <a:ea typeface="Arial" charset="0"/>
                <a:cs typeface="Arial" charset="0"/>
              </a:rPr>
              <a:t>Maynard</a:t>
            </a:r>
            <a:r>
              <a:rPr lang="sk-SK" sz="1600" dirty="0" smtClean="0">
                <a:latin typeface="Arial" charset="0"/>
                <a:ea typeface="Arial" charset="0"/>
                <a:cs typeface="Arial" charset="0"/>
              </a:rPr>
              <a:t>, WA </a:t>
            </a:r>
            <a:r>
              <a:rPr lang="sk-SK" sz="1600" dirty="0" err="1" smtClean="0">
                <a:latin typeface="Arial" charset="0"/>
                <a:ea typeface="Arial" charset="0"/>
                <a:cs typeface="Arial" charset="0"/>
              </a:rPr>
              <a:t>Powell</a:t>
            </a:r>
            <a:r>
              <a:rPr lang="sk-SK" sz="1600" dirty="0" smtClean="0">
                <a:latin typeface="Arial" charset="0"/>
                <a:ea typeface="Arial" charset="0"/>
                <a:cs typeface="Arial" charset="0"/>
              </a:rPr>
              <a:t>. 2002. </a:t>
            </a:r>
            <a:r>
              <a:rPr lang="sk-SK" sz="1600" dirty="0" err="1">
                <a:latin typeface="Arial" charset="0"/>
                <a:ea typeface="Arial" charset="0"/>
                <a:cs typeface="Arial" charset="0"/>
              </a:rPr>
              <a:t>Enhanced</a:t>
            </a:r>
            <a:r>
              <a:rPr lang="sk-SK" sz="1600" dirty="0">
                <a:latin typeface="Arial" charset="0"/>
                <a:ea typeface="Arial" charset="0"/>
                <a:cs typeface="Arial" charset="0"/>
              </a:rPr>
              <a:t> </a:t>
            </a:r>
            <a:r>
              <a:rPr lang="sk-SK" sz="1600" dirty="0" err="1">
                <a:latin typeface="Arial" charset="0"/>
                <a:ea typeface="Arial" charset="0"/>
                <a:cs typeface="Arial" charset="0"/>
              </a:rPr>
              <a:t>resistance</a:t>
            </a:r>
            <a:r>
              <a:rPr lang="sk-SK" sz="1600" dirty="0">
                <a:latin typeface="Arial" charset="0"/>
                <a:ea typeface="Arial" charset="0"/>
                <a:cs typeface="Arial" charset="0"/>
              </a:rPr>
              <a:t> to </a:t>
            </a:r>
            <a:r>
              <a:rPr lang="sk-SK" sz="1600" dirty="0" err="1">
                <a:latin typeface="Arial" charset="0"/>
                <a:ea typeface="Arial" charset="0"/>
                <a:cs typeface="Arial" charset="0"/>
              </a:rPr>
              <a:t>the</a:t>
            </a:r>
            <a:r>
              <a:rPr lang="sk-SK" sz="1600" dirty="0">
                <a:latin typeface="Arial" charset="0"/>
                <a:ea typeface="Arial" charset="0"/>
                <a:cs typeface="Arial" charset="0"/>
              </a:rPr>
              <a:t> </a:t>
            </a:r>
            <a:r>
              <a:rPr lang="sk-SK" sz="1600" dirty="0" err="1">
                <a:latin typeface="Arial" charset="0"/>
                <a:ea typeface="Arial" charset="0"/>
                <a:cs typeface="Arial" charset="0"/>
              </a:rPr>
              <a:t>poplar</a:t>
            </a:r>
            <a:r>
              <a:rPr lang="sk-SK" sz="1600" dirty="0">
                <a:latin typeface="Arial" charset="0"/>
                <a:ea typeface="Arial" charset="0"/>
                <a:cs typeface="Arial" charset="0"/>
              </a:rPr>
              <a:t> </a:t>
            </a:r>
            <a:r>
              <a:rPr lang="sk-SK" sz="1600" dirty="0" err="1">
                <a:latin typeface="Arial" charset="0"/>
                <a:ea typeface="Arial" charset="0"/>
                <a:cs typeface="Arial" charset="0"/>
              </a:rPr>
              <a:t>fungal</a:t>
            </a:r>
            <a:r>
              <a:rPr lang="sk-SK" sz="1600" dirty="0">
                <a:latin typeface="Arial" charset="0"/>
                <a:ea typeface="Arial" charset="0"/>
                <a:cs typeface="Arial" charset="0"/>
              </a:rPr>
              <a:t> </a:t>
            </a:r>
            <a:r>
              <a:rPr lang="sk-SK" sz="1600" dirty="0" err="1">
                <a:latin typeface="Arial" charset="0"/>
                <a:ea typeface="Arial" charset="0"/>
                <a:cs typeface="Arial" charset="0"/>
              </a:rPr>
              <a:t>pathogen</a:t>
            </a:r>
            <a:r>
              <a:rPr lang="sk-SK" sz="1600" dirty="0">
                <a:latin typeface="Arial" charset="0"/>
                <a:ea typeface="Arial" charset="0"/>
                <a:cs typeface="Arial" charset="0"/>
              </a:rPr>
              <a:t>, </a:t>
            </a:r>
            <a:r>
              <a:rPr lang="sk-SK" sz="1600" i="1" dirty="0" err="1">
                <a:latin typeface="Arial" charset="0"/>
                <a:ea typeface="Arial" charset="0"/>
                <a:cs typeface="Arial" charset="0"/>
              </a:rPr>
              <a:t>Septoria</a:t>
            </a:r>
            <a:r>
              <a:rPr lang="sk-SK" sz="1600" i="1" dirty="0">
                <a:latin typeface="Arial" charset="0"/>
                <a:ea typeface="Arial" charset="0"/>
                <a:cs typeface="Arial" charset="0"/>
              </a:rPr>
              <a:t> </a:t>
            </a:r>
            <a:r>
              <a:rPr lang="sk-SK" sz="1600" i="1" dirty="0" err="1">
                <a:latin typeface="Arial" charset="0"/>
                <a:ea typeface="Arial" charset="0"/>
                <a:cs typeface="Arial" charset="0"/>
              </a:rPr>
              <a:t>musiva</a:t>
            </a:r>
            <a:r>
              <a:rPr lang="sk-SK" sz="1600" dirty="0">
                <a:latin typeface="Arial" charset="0"/>
                <a:ea typeface="Arial" charset="0"/>
                <a:cs typeface="Arial" charset="0"/>
              </a:rPr>
              <a:t>, in hybrid </a:t>
            </a:r>
            <a:r>
              <a:rPr lang="sk-SK" sz="1600" dirty="0" err="1">
                <a:latin typeface="Arial" charset="0"/>
                <a:ea typeface="Arial" charset="0"/>
                <a:cs typeface="Arial" charset="0"/>
              </a:rPr>
              <a:t>poplar</a:t>
            </a:r>
            <a:r>
              <a:rPr lang="sk-SK" sz="1600" dirty="0">
                <a:latin typeface="Arial" charset="0"/>
                <a:ea typeface="Arial" charset="0"/>
                <a:cs typeface="Arial" charset="0"/>
              </a:rPr>
              <a:t> </a:t>
            </a:r>
            <a:r>
              <a:rPr lang="sk-SK" sz="1600" dirty="0" err="1">
                <a:latin typeface="Arial" charset="0"/>
                <a:ea typeface="Arial" charset="0"/>
                <a:cs typeface="Arial" charset="0"/>
              </a:rPr>
              <a:t>clones</a:t>
            </a:r>
            <a:r>
              <a:rPr lang="sk-SK" sz="1600" dirty="0">
                <a:latin typeface="Arial" charset="0"/>
                <a:ea typeface="Arial" charset="0"/>
                <a:cs typeface="Arial" charset="0"/>
              </a:rPr>
              <a:t> </a:t>
            </a:r>
            <a:r>
              <a:rPr lang="sk-SK" sz="1600" dirty="0" err="1">
                <a:latin typeface="Arial" charset="0"/>
                <a:ea typeface="Arial" charset="0"/>
                <a:cs typeface="Arial" charset="0"/>
              </a:rPr>
              <a:t>transformed</a:t>
            </a:r>
            <a:r>
              <a:rPr lang="sk-SK" sz="1600" dirty="0">
                <a:latin typeface="Arial" charset="0"/>
                <a:ea typeface="Arial" charset="0"/>
                <a:cs typeface="Arial" charset="0"/>
              </a:rPr>
              <a:t> </a:t>
            </a:r>
            <a:r>
              <a:rPr lang="sk-SK" sz="1600" dirty="0" err="1">
                <a:latin typeface="Arial" charset="0"/>
                <a:ea typeface="Arial" charset="0"/>
                <a:cs typeface="Arial" charset="0"/>
              </a:rPr>
              <a:t>with</a:t>
            </a:r>
            <a:r>
              <a:rPr lang="sk-SK" sz="1600" dirty="0">
                <a:latin typeface="Arial" charset="0"/>
                <a:ea typeface="Arial" charset="0"/>
                <a:cs typeface="Arial" charset="0"/>
              </a:rPr>
              <a:t> </a:t>
            </a:r>
            <a:r>
              <a:rPr lang="sk-SK" sz="1600" dirty="0" err="1">
                <a:latin typeface="Arial" charset="0"/>
                <a:ea typeface="Arial" charset="0"/>
                <a:cs typeface="Arial" charset="0"/>
              </a:rPr>
              <a:t>genes</a:t>
            </a:r>
            <a:r>
              <a:rPr lang="sk-SK" sz="1600" dirty="0">
                <a:latin typeface="Arial" charset="0"/>
                <a:ea typeface="Arial" charset="0"/>
                <a:cs typeface="Arial" charset="0"/>
              </a:rPr>
              <a:t> </a:t>
            </a:r>
            <a:r>
              <a:rPr lang="sk-SK" sz="1600" dirty="0" err="1">
                <a:latin typeface="Arial" charset="0"/>
                <a:ea typeface="Arial" charset="0"/>
                <a:cs typeface="Arial" charset="0"/>
              </a:rPr>
              <a:t>encoding</a:t>
            </a:r>
            <a:r>
              <a:rPr lang="sk-SK" sz="1600" dirty="0">
                <a:latin typeface="Arial" charset="0"/>
                <a:ea typeface="Arial" charset="0"/>
                <a:cs typeface="Arial" charset="0"/>
              </a:rPr>
              <a:t> </a:t>
            </a:r>
            <a:r>
              <a:rPr lang="sk-SK" sz="1600" dirty="0" err="1">
                <a:latin typeface="Arial" charset="0"/>
                <a:ea typeface="Arial" charset="0"/>
                <a:cs typeface="Arial" charset="0"/>
              </a:rPr>
              <a:t>antimicrobial</a:t>
            </a:r>
            <a:r>
              <a:rPr lang="sk-SK" sz="1600" dirty="0">
                <a:latin typeface="Arial" charset="0"/>
                <a:ea typeface="Arial" charset="0"/>
                <a:cs typeface="Arial" charset="0"/>
              </a:rPr>
              <a:t> </a:t>
            </a:r>
            <a:r>
              <a:rPr lang="sk-SK" sz="1600" dirty="0" err="1" smtClean="0">
                <a:latin typeface="Arial" charset="0"/>
                <a:ea typeface="Arial" charset="0"/>
                <a:cs typeface="Arial" charset="0"/>
              </a:rPr>
              <a:t>peptides</a:t>
            </a:r>
            <a:r>
              <a:rPr lang="sk-SK" sz="1600" dirty="0" smtClean="0">
                <a:latin typeface="Arial" charset="0"/>
                <a:ea typeface="Arial" charset="0"/>
                <a:cs typeface="Arial" charset="0"/>
              </a:rPr>
              <a:t>. </a:t>
            </a:r>
            <a:r>
              <a:rPr lang="sk-SK" sz="1600" i="1" dirty="0" err="1">
                <a:latin typeface="Arial" charset="0"/>
                <a:ea typeface="Arial" charset="0"/>
                <a:cs typeface="Arial" charset="0"/>
              </a:rPr>
              <a:t>Biotechnology</a:t>
            </a:r>
            <a:r>
              <a:rPr lang="sk-SK" sz="1600" i="1" dirty="0">
                <a:latin typeface="Arial" charset="0"/>
                <a:ea typeface="Arial" charset="0"/>
                <a:cs typeface="Arial" charset="0"/>
              </a:rPr>
              <a:t> </a:t>
            </a:r>
            <a:r>
              <a:rPr lang="sk-SK" sz="1600" i="1" dirty="0" err="1">
                <a:latin typeface="Arial" charset="0"/>
                <a:ea typeface="Arial" charset="0"/>
                <a:cs typeface="Arial" charset="0"/>
              </a:rPr>
              <a:t>Letters</a:t>
            </a:r>
            <a:r>
              <a:rPr lang="sk-SK" sz="1600" i="1" dirty="0">
                <a:latin typeface="Arial" charset="0"/>
                <a:ea typeface="Arial" charset="0"/>
                <a:cs typeface="Arial" charset="0"/>
              </a:rPr>
              <a:t> </a:t>
            </a:r>
            <a:r>
              <a:rPr lang="sk-SK" sz="1600" dirty="0">
                <a:latin typeface="Arial" charset="0"/>
                <a:ea typeface="Arial" charset="0"/>
                <a:cs typeface="Arial" charset="0"/>
              </a:rPr>
              <a:t>24: </a:t>
            </a:r>
            <a:r>
              <a:rPr lang="sk-SK" sz="1600" dirty="0" smtClean="0">
                <a:latin typeface="Arial" charset="0"/>
                <a:ea typeface="Arial" charset="0"/>
                <a:cs typeface="Arial" charset="0"/>
              </a:rPr>
              <a:t>383–389 </a:t>
            </a:r>
            <a:endParaRPr lang="sk-SK" sz="1600" dirty="0">
              <a:latin typeface="Arial" charset="0"/>
              <a:ea typeface="Arial" charset="0"/>
              <a:cs typeface="Arial" charset="0"/>
            </a:endParaRPr>
          </a:p>
          <a:p>
            <a:pPr marL="0" indent="0">
              <a:spcBef>
                <a:spcPts val="0"/>
              </a:spcBef>
              <a:buNone/>
            </a:pPr>
            <a:endParaRPr lang="sk-SK" sz="1600" dirty="0">
              <a:latin typeface="Arial" charset="0"/>
              <a:ea typeface="Arial" charset="0"/>
              <a:cs typeface="Arial" charset="0"/>
            </a:endParaRPr>
          </a:p>
          <a:p>
            <a:pPr marL="0" indent="0">
              <a:spcBef>
                <a:spcPts val="0"/>
              </a:spcBef>
              <a:buNone/>
            </a:pPr>
            <a:r>
              <a:rPr lang="sk-SK" sz="1600" dirty="0" err="1" smtClean="0">
                <a:latin typeface="Arial" charset="0"/>
                <a:ea typeface="Arial" charset="0"/>
                <a:cs typeface="Arial" charset="0"/>
              </a:rPr>
              <a:t>Noel</a:t>
            </a:r>
            <a:r>
              <a:rPr lang="sk-SK" sz="1600" dirty="0" smtClean="0">
                <a:latin typeface="Arial" charset="0"/>
                <a:ea typeface="Arial" charset="0"/>
                <a:cs typeface="Arial" charset="0"/>
              </a:rPr>
              <a:t> A, C </a:t>
            </a:r>
            <a:r>
              <a:rPr lang="sk-SK" sz="1600" dirty="0" err="1" smtClean="0">
                <a:latin typeface="Arial" charset="0"/>
                <a:ea typeface="Arial" charset="0"/>
                <a:cs typeface="Arial" charset="0"/>
              </a:rPr>
              <a:t>Levasseur</a:t>
            </a:r>
            <a:r>
              <a:rPr lang="sk-SK" sz="1600" dirty="0" smtClean="0">
                <a:latin typeface="Arial" charset="0"/>
                <a:ea typeface="Arial" charset="0"/>
                <a:cs typeface="Arial" charset="0"/>
              </a:rPr>
              <a:t>, VQ </a:t>
            </a:r>
            <a:r>
              <a:rPr lang="sk-SK" sz="1600" dirty="0" err="1" smtClean="0">
                <a:latin typeface="Arial" charset="0"/>
                <a:ea typeface="Arial" charset="0"/>
                <a:cs typeface="Arial" charset="0"/>
              </a:rPr>
              <a:t>Le</a:t>
            </a:r>
            <a:r>
              <a:rPr lang="sk-SK" sz="1600" dirty="0" smtClean="0">
                <a:latin typeface="Arial" charset="0"/>
                <a:ea typeface="Arial" charset="0"/>
                <a:cs typeface="Arial" charset="0"/>
              </a:rPr>
              <a:t>, A </a:t>
            </a:r>
            <a:r>
              <a:rPr lang="sk-SK" sz="1600" dirty="0" err="1" smtClean="0">
                <a:latin typeface="Arial" charset="0"/>
                <a:ea typeface="Arial" charset="0"/>
                <a:cs typeface="Arial" charset="0"/>
              </a:rPr>
              <a:t>Seguin</a:t>
            </a:r>
            <a:r>
              <a:rPr lang="sk-SK" sz="1600" dirty="0" smtClean="0">
                <a:latin typeface="Arial" charset="0"/>
                <a:ea typeface="Arial" charset="0"/>
                <a:cs typeface="Arial" charset="0"/>
              </a:rPr>
              <a:t>. 2005. </a:t>
            </a:r>
            <a:r>
              <a:rPr lang="sk-SK" sz="1600" dirty="0" err="1">
                <a:latin typeface="Arial" charset="0"/>
                <a:ea typeface="Arial" charset="0"/>
                <a:cs typeface="Arial" charset="0"/>
              </a:rPr>
              <a:t>Enhanced</a:t>
            </a:r>
            <a:r>
              <a:rPr lang="sk-SK" sz="1600" dirty="0">
                <a:latin typeface="Arial" charset="0"/>
                <a:ea typeface="Arial" charset="0"/>
                <a:cs typeface="Arial" charset="0"/>
              </a:rPr>
              <a:t> </a:t>
            </a:r>
            <a:r>
              <a:rPr lang="sk-SK" sz="1600" dirty="0" err="1">
                <a:latin typeface="Arial" charset="0"/>
                <a:ea typeface="Arial" charset="0"/>
                <a:cs typeface="Arial" charset="0"/>
              </a:rPr>
              <a:t>resistance</a:t>
            </a:r>
            <a:r>
              <a:rPr lang="sk-SK" sz="1600" dirty="0">
                <a:latin typeface="Arial" charset="0"/>
                <a:ea typeface="Arial" charset="0"/>
                <a:cs typeface="Arial" charset="0"/>
              </a:rPr>
              <a:t> to </a:t>
            </a:r>
            <a:r>
              <a:rPr lang="sk-SK" sz="1600" dirty="0" err="1">
                <a:latin typeface="Arial" charset="0"/>
                <a:ea typeface="Arial" charset="0"/>
                <a:cs typeface="Arial" charset="0"/>
              </a:rPr>
              <a:t>fungal</a:t>
            </a:r>
            <a:r>
              <a:rPr lang="sk-SK" sz="1600" dirty="0">
                <a:latin typeface="Arial" charset="0"/>
                <a:ea typeface="Arial" charset="0"/>
                <a:cs typeface="Arial" charset="0"/>
              </a:rPr>
              <a:t> </a:t>
            </a:r>
            <a:r>
              <a:rPr lang="sk-SK" sz="1600" dirty="0" err="1">
                <a:latin typeface="Arial" charset="0"/>
                <a:ea typeface="Arial" charset="0"/>
                <a:cs typeface="Arial" charset="0"/>
              </a:rPr>
              <a:t>pathogens</a:t>
            </a:r>
            <a:r>
              <a:rPr lang="sk-SK" sz="1600" dirty="0">
                <a:latin typeface="Arial" charset="0"/>
                <a:ea typeface="Arial" charset="0"/>
                <a:cs typeface="Arial" charset="0"/>
              </a:rPr>
              <a:t> in </a:t>
            </a:r>
            <a:r>
              <a:rPr lang="sk-SK" sz="1600" dirty="0" err="1">
                <a:latin typeface="Arial" charset="0"/>
                <a:ea typeface="Arial" charset="0"/>
                <a:cs typeface="Arial" charset="0"/>
              </a:rPr>
              <a:t>forest</a:t>
            </a:r>
            <a:r>
              <a:rPr lang="sk-SK" sz="1600" dirty="0">
                <a:latin typeface="Arial" charset="0"/>
                <a:ea typeface="Arial" charset="0"/>
                <a:cs typeface="Arial" charset="0"/>
              </a:rPr>
              <a:t> </a:t>
            </a:r>
            <a:r>
              <a:rPr lang="sk-SK" sz="1600" dirty="0" err="1">
                <a:latin typeface="Arial" charset="0"/>
                <a:ea typeface="Arial" charset="0"/>
                <a:cs typeface="Arial" charset="0"/>
              </a:rPr>
              <a:t>trees</a:t>
            </a:r>
            <a:r>
              <a:rPr lang="sk-SK" sz="1600" dirty="0">
                <a:latin typeface="Arial" charset="0"/>
                <a:ea typeface="Arial" charset="0"/>
                <a:cs typeface="Arial" charset="0"/>
              </a:rPr>
              <a:t> by </a:t>
            </a:r>
            <a:r>
              <a:rPr lang="sk-SK" sz="1600" dirty="0" err="1">
                <a:latin typeface="Arial" charset="0"/>
                <a:ea typeface="Arial" charset="0"/>
                <a:cs typeface="Arial" charset="0"/>
              </a:rPr>
              <a:t>genetic</a:t>
            </a:r>
            <a:r>
              <a:rPr lang="sk-SK" sz="1600" dirty="0">
                <a:latin typeface="Arial" charset="0"/>
                <a:ea typeface="Arial" charset="0"/>
                <a:cs typeface="Arial" charset="0"/>
              </a:rPr>
              <a:t> </a:t>
            </a:r>
            <a:r>
              <a:rPr lang="sk-SK" sz="1600" dirty="0" err="1">
                <a:latin typeface="Arial" charset="0"/>
                <a:ea typeface="Arial" charset="0"/>
                <a:cs typeface="Arial" charset="0"/>
              </a:rPr>
              <a:t>transformation</a:t>
            </a:r>
            <a:r>
              <a:rPr lang="sk-SK" sz="1600" dirty="0">
                <a:latin typeface="Arial" charset="0"/>
                <a:ea typeface="Arial" charset="0"/>
                <a:cs typeface="Arial" charset="0"/>
              </a:rPr>
              <a:t> of </a:t>
            </a:r>
            <a:r>
              <a:rPr lang="sk-SK" sz="1600" dirty="0" err="1">
                <a:latin typeface="Arial" charset="0"/>
                <a:ea typeface="Arial" charset="0"/>
                <a:cs typeface="Arial" charset="0"/>
              </a:rPr>
              <a:t>black</a:t>
            </a:r>
            <a:r>
              <a:rPr lang="sk-SK" sz="1600" dirty="0">
                <a:latin typeface="Arial" charset="0"/>
                <a:ea typeface="Arial" charset="0"/>
                <a:cs typeface="Arial" charset="0"/>
              </a:rPr>
              <a:t> </a:t>
            </a:r>
            <a:r>
              <a:rPr lang="sk-SK" sz="1600" dirty="0" err="1">
                <a:latin typeface="Arial" charset="0"/>
                <a:ea typeface="Arial" charset="0"/>
                <a:cs typeface="Arial" charset="0"/>
              </a:rPr>
              <a:t>spruce</a:t>
            </a:r>
            <a:r>
              <a:rPr lang="sk-SK" sz="1600" dirty="0">
                <a:latin typeface="Arial" charset="0"/>
                <a:ea typeface="Arial" charset="0"/>
                <a:cs typeface="Arial" charset="0"/>
              </a:rPr>
              <a:t> and hybrid </a:t>
            </a:r>
            <a:r>
              <a:rPr lang="sk-SK" sz="1600" dirty="0" err="1">
                <a:latin typeface="Arial" charset="0"/>
                <a:ea typeface="Arial" charset="0"/>
                <a:cs typeface="Arial" charset="0"/>
              </a:rPr>
              <a:t>poplar</a:t>
            </a:r>
            <a:r>
              <a:rPr lang="sk-SK" sz="1600" dirty="0">
                <a:latin typeface="Arial" charset="0"/>
                <a:ea typeface="Arial" charset="0"/>
                <a:cs typeface="Arial" charset="0"/>
              </a:rPr>
              <a:t> </a:t>
            </a:r>
            <a:r>
              <a:rPr lang="sk-SK" sz="1600" dirty="0" err="1">
                <a:latin typeface="Arial" charset="0"/>
                <a:ea typeface="Arial" charset="0"/>
                <a:cs typeface="Arial" charset="0"/>
              </a:rPr>
              <a:t>with</a:t>
            </a:r>
            <a:r>
              <a:rPr lang="sk-SK" sz="1600" dirty="0">
                <a:latin typeface="Arial" charset="0"/>
                <a:ea typeface="Arial" charset="0"/>
                <a:cs typeface="Arial" charset="0"/>
              </a:rPr>
              <a:t> a </a:t>
            </a:r>
            <a:r>
              <a:rPr lang="sk-SK" sz="1600" dirty="0" err="1">
                <a:latin typeface="Arial" charset="0"/>
                <a:ea typeface="Arial" charset="0"/>
                <a:cs typeface="Arial" charset="0"/>
              </a:rPr>
              <a:t>Trichoderma</a:t>
            </a:r>
            <a:r>
              <a:rPr lang="sk-SK" sz="1600" dirty="0">
                <a:latin typeface="Arial" charset="0"/>
                <a:ea typeface="Arial" charset="0"/>
                <a:cs typeface="Arial" charset="0"/>
              </a:rPr>
              <a:t> </a:t>
            </a:r>
            <a:r>
              <a:rPr lang="sk-SK" sz="1600" dirty="0" err="1">
                <a:latin typeface="Arial" charset="0"/>
                <a:ea typeface="Arial" charset="0"/>
                <a:cs typeface="Arial" charset="0"/>
              </a:rPr>
              <a:t>harzianum</a:t>
            </a:r>
            <a:r>
              <a:rPr lang="sk-SK" sz="1600" dirty="0">
                <a:latin typeface="Arial" charset="0"/>
                <a:ea typeface="Arial" charset="0"/>
                <a:cs typeface="Arial" charset="0"/>
              </a:rPr>
              <a:t> </a:t>
            </a:r>
            <a:r>
              <a:rPr lang="sk-SK" sz="1600" dirty="0" err="1">
                <a:latin typeface="Arial" charset="0"/>
                <a:ea typeface="Arial" charset="0"/>
                <a:cs typeface="Arial" charset="0"/>
              </a:rPr>
              <a:t>endochitinase</a:t>
            </a:r>
            <a:r>
              <a:rPr lang="sk-SK" sz="1600" dirty="0">
                <a:latin typeface="Arial" charset="0"/>
                <a:ea typeface="Arial" charset="0"/>
                <a:cs typeface="Arial" charset="0"/>
              </a:rPr>
              <a:t> </a:t>
            </a:r>
            <a:r>
              <a:rPr lang="sk-SK" sz="1600" dirty="0" err="1" smtClean="0">
                <a:latin typeface="Arial" charset="0"/>
                <a:ea typeface="Arial" charset="0"/>
                <a:cs typeface="Arial" charset="0"/>
              </a:rPr>
              <a:t>gene</a:t>
            </a:r>
            <a:r>
              <a:rPr lang="sk-SK" sz="1600" dirty="0" smtClean="0">
                <a:latin typeface="Arial" charset="0"/>
                <a:ea typeface="Arial" charset="0"/>
                <a:cs typeface="Arial" charset="0"/>
              </a:rPr>
              <a:t>. </a:t>
            </a:r>
            <a:r>
              <a:rPr lang="sk-SK" sz="1600" dirty="0" err="1">
                <a:latin typeface="Arial" charset="0"/>
                <a:ea typeface="Arial" charset="0"/>
                <a:cs typeface="Arial" charset="0"/>
              </a:rPr>
              <a:t>Physiological</a:t>
            </a:r>
            <a:r>
              <a:rPr lang="sk-SK" sz="1600" dirty="0">
                <a:latin typeface="Arial" charset="0"/>
                <a:ea typeface="Arial" charset="0"/>
                <a:cs typeface="Arial" charset="0"/>
              </a:rPr>
              <a:t> and </a:t>
            </a:r>
            <a:r>
              <a:rPr lang="sk-SK" sz="1600" dirty="0" err="1">
                <a:latin typeface="Arial" charset="0"/>
                <a:ea typeface="Arial" charset="0"/>
                <a:cs typeface="Arial" charset="0"/>
              </a:rPr>
              <a:t>Molecular</a:t>
            </a:r>
            <a:r>
              <a:rPr lang="sk-SK" sz="1600" dirty="0">
                <a:latin typeface="Arial" charset="0"/>
                <a:ea typeface="Arial" charset="0"/>
                <a:cs typeface="Arial" charset="0"/>
              </a:rPr>
              <a:t> </a:t>
            </a:r>
            <a:r>
              <a:rPr lang="sk-SK" sz="1600" dirty="0" err="1">
                <a:latin typeface="Arial" charset="0"/>
                <a:ea typeface="Arial" charset="0"/>
                <a:cs typeface="Arial" charset="0"/>
              </a:rPr>
              <a:t>Plant</a:t>
            </a:r>
            <a:r>
              <a:rPr lang="sk-SK" sz="1600" dirty="0">
                <a:latin typeface="Arial" charset="0"/>
                <a:ea typeface="Arial" charset="0"/>
                <a:cs typeface="Arial" charset="0"/>
              </a:rPr>
              <a:t> </a:t>
            </a:r>
            <a:r>
              <a:rPr lang="sk-SK" sz="1600" dirty="0" err="1" smtClean="0">
                <a:latin typeface="Arial" charset="0"/>
                <a:ea typeface="Arial" charset="0"/>
                <a:cs typeface="Arial" charset="0"/>
              </a:rPr>
              <a:t>Pathology</a:t>
            </a:r>
            <a:r>
              <a:rPr lang="sk-SK" sz="1600" dirty="0" smtClean="0">
                <a:latin typeface="Arial" charset="0"/>
                <a:ea typeface="Arial" charset="0"/>
                <a:cs typeface="Arial" charset="0"/>
              </a:rPr>
              <a:t>. 67: 92-99. </a:t>
            </a:r>
            <a:endParaRPr lang="sk-SK" sz="1600" dirty="0">
              <a:latin typeface="Arial" charset="0"/>
              <a:ea typeface="Arial" charset="0"/>
              <a:cs typeface="Arial" charset="0"/>
            </a:endParaRPr>
          </a:p>
          <a:p>
            <a:pPr marL="0" indent="0">
              <a:spcBef>
                <a:spcPts val="0"/>
              </a:spcBef>
              <a:buNone/>
            </a:pPr>
            <a:endParaRPr lang="sk-SK" sz="1600" dirty="0">
              <a:latin typeface="Arial" charset="0"/>
              <a:ea typeface="Arial" charset="0"/>
              <a:cs typeface="Arial" charset="0"/>
            </a:endParaRPr>
          </a:p>
          <a:p>
            <a:pPr marL="0" indent="0">
              <a:spcBef>
                <a:spcPts val="0"/>
              </a:spcBef>
              <a:buNone/>
            </a:pPr>
            <a:r>
              <a:rPr lang="sk-SK" sz="1600" dirty="0" err="1" smtClean="0">
                <a:latin typeface="Arial" charset="0"/>
                <a:ea typeface="Arial" charset="0"/>
                <a:cs typeface="Arial" charset="0"/>
              </a:rPr>
              <a:t>Veluthakkal</a:t>
            </a:r>
            <a:r>
              <a:rPr lang="sk-SK" sz="1600" dirty="0" smtClean="0">
                <a:latin typeface="Arial" charset="0"/>
                <a:ea typeface="Arial" charset="0"/>
                <a:cs typeface="Arial" charset="0"/>
              </a:rPr>
              <a:t> R and MG </a:t>
            </a:r>
            <a:r>
              <a:rPr lang="sk-SK" sz="1600" dirty="0" err="1" smtClean="0">
                <a:latin typeface="Arial" charset="0"/>
                <a:ea typeface="Arial" charset="0"/>
                <a:cs typeface="Arial" charset="0"/>
              </a:rPr>
              <a:t>Dasgupta</a:t>
            </a:r>
            <a:r>
              <a:rPr lang="sk-SK" sz="1600" dirty="0" smtClean="0">
                <a:latin typeface="Arial" charset="0"/>
                <a:ea typeface="Arial" charset="0"/>
                <a:cs typeface="Arial" charset="0"/>
              </a:rPr>
              <a:t>. 2010. </a:t>
            </a:r>
            <a:r>
              <a:rPr lang="sk-SK" sz="1600" dirty="0" err="1" smtClean="0">
                <a:latin typeface="Arial" charset="0"/>
                <a:ea typeface="Arial" charset="0"/>
                <a:cs typeface="Arial" charset="0"/>
              </a:rPr>
              <a:t>Pathogenesis-related</a:t>
            </a:r>
            <a:r>
              <a:rPr lang="sk-SK" sz="1600" dirty="0" smtClean="0">
                <a:latin typeface="Arial" charset="0"/>
                <a:ea typeface="Arial" charset="0"/>
                <a:cs typeface="Arial" charset="0"/>
              </a:rPr>
              <a:t> </a:t>
            </a:r>
            <a:r>
              <a:rPr lang="sk-SK" sz="1600" dirty="0" err="1" smtClean="0">
                <a:latin typeface="Arial" charset="0"/>
                <a:ea typeface="Arial" charset="0"/>
                <a:cs typeface="Arial" charset="0"/>
              </a:rPr>
              <a:t>genes</a:t>
            </a:r>
            <a:r>
              <a:rPr lang="sk-SK" sz="1600" dirty="0" smtClean="0">
                <a:latin typeface="Arial" charset="0"/>
                <a:ea typeface="Arial" charset="0"/>
                <a:cs typeface="Arial" charset="0"/>
              </a:rPr>
              <a:t> and </a:t>
            </a:r>
            <a:r>
              <a:rPr lang="sk-SK" sz="1600" dirty="0" err="1" smtClean="0">
                <a:latin typeface="Arial" charset="0"/>
                <a:ea typeface="Arial" charset="0"/>
                <a:cs typeface="Arial" charset="0"/>
              </a:rPr>
              <a:t>proteins</a:t>
            </a:r>
            <a:r>
              <a:rPr lang="sk-SK" sz="1600" dirty="0" smtClean="0">
                <a:latin typeface="Arial" charset="0"/>
                <a:ea typeface="Arial" charset="0"/>
                <a:cs typeface="Arial" charset="0"/>
              </a:rPr>
              <a:t> in </a:t>
            </a:r>
            <a:r>
              <a:rPr lang="sk-SK" sz="1600" dirty="0" err="1" smtClean="0">
                <a:latin typeface="Arial" charset="0"/>
                <a:ea typeface="Arial" charset="0"/>
                <a:cs typeface="Arial" charset="0"/>
              </a:rPr>
              <a:t>forest</a:t>
            </a:r>
            <a:r>
              <a:rPr lang="sk-SK" sz="1600" dirty="0" smtClean="0">
                <a:latin typeface="Arial" charset="0"/>
                <a:ea typeface="Arial" charset="0"/>
                <a:cs typeface="Arial" charset="0"/>
              </a:rPr>
              <a:t> </a:t>
            </a:r>
            <a:r>
              <a:rPr lang="sk-SK" sz="1600" dirty="0" err="1" smtClean="0">
                <a:latin typeface="Arial" charset="0"/>
                <a:ea typeface="Arial" charset="0"/>
                <a:cs typeface="Arial" charset="0"/>
              </a:rPr>
              <a:t>tree</a:t>
            </a:r>
            <a:r>
              <a:rPr lang="sk-SK" sz="1600" dirty="0" smtClean="0">
                <a:latin typeface="Arial" charset="0"/>
                <a:ea typeface="Arial" charset="0"/>
                <a:cs typeface="Arial" charset="0"/>
              </a:rPr>
              <a:t> </a:t>
            </a:r>
            <a:r>
              <a:rPr lang="sk-SK" sz="1600" dirty="0" err="1" smtClean="0">
                <a:latin typeface="Arial" charset="0"/>
                <a:ea typeface="Arial" charset="0"/>
                <a:cs typeface="Arial" charset="0"/>
              </a:rPr>
              <a:t>species</a:t>
            </a:r>
            <a:r>
              <a:rPr lang="sk-SK" sz="1600" dirty="0" smtClean="0">
                <a:latin typeface="Arial" charset="0"/>
                <a:ea typeface="Arial" charset="0"/>
                <a:cs typeface="Arial" charset="0"/>
              </a:rPr>
              <a:t>. </a:t>
            </a:r>
            <a:r>
              <a:rPr lang="is-IS" sz="1600" dirty="0" smtClean="0">
                <a:latin typeface="Arial" charset="0"/>
                <a:ea typeface="Arial" charset="0"/>
                <a:cs typeface="Arial" charset="0"/>
              </a:rPr>
              <a:t>Trees. DOI </a:t>
            </a:r>
            <a:r>
              <a:rPr lang="is-IS" sz="1600" dirty="0">
                <a:latin typeface="Arial" charset="0"/>
                <a:ea typeface="Arial" charset="0"/>
                <a:cs typeface="Arial" charset="0"/>
              </a:rPr>
              <a:t>10.1007/s00468-010-0489-7 </a:t>
            </a:r>
          </a:p>
          <a:p>
            <a:pPr marL="0" indent="0">
              <a:buNone/>
            </a:pPr>
            <a:r>
              <a:rPr lang="sk-SK" dirty="0" smtClean="0"/>
              <a:t> </a:t>
            </a:r>
            <a:endParaRPr lang="sk-SK" dirty="0"/>
          </a:p>
          <a:p>
            <a:pPr marL="0" indent="0">
              <a:buNone/>
            </a:pPr>
            <a:r>
              <a:rPr lang="en-US" dirty="0" smtClean="0"/>
              <a:t> </a:t>
            </a:r>
          </a:p>
          <a:p>
            <a:pPr marL="0" indent="0">
              <a:buNone/>
            </a:pPr>
            <a:r>
              <a:rPr lang="en-US" sz="1400" b="1" dirty="0" smtClean="0"/>
              <a:t>Photo credits</a:t>
            </a:r>
          </a:p>
          <a:p>
            <a:r>
              <a:rPr lang="en-US" sz="1400" dirty="0">
                <a:hlinkClick r:id="rId2"/>
              </a:rPr>
              <a:t>http://</a:t>
            </a:r>
            <a:r>
              <a:rPr lang="en-US" sz="1400" dirty="0" smtClean="0">
                <a:hlinkClick r:id="rId2"/>
              </a:rPr>
              <a:t>www.forestryimages.org/browse/detail.cfm?imgnum=1399113</a:t>
            </a:r>
            <a:r>
              <a:rPr lang="en-US" sz="1400" dirty="0" smtClean="0"/>
              <a:t> </a:t>
            </a:r>
          </a:p>
          <a:p>
            <a:r>
              <a:rPr lang="en-US" sz="1400" dirty="0">
                <a:hlinkClick r:id="rId3"/>
              </a:rPr>
              <a:t>http://</a:t>
            </a:r>
            <a:r>
              <a:rPr lang="en-US" sz="1400" dirty="0" smtClean="0">
                <a:hlinkClick r:id="rId3"/>
              </a:rPr>
              <a:t>www.nzffa.org.nz/farm-forestry-model/the-essentials/forest-health-pests-and-diseases/diseases/Melampsora-leaf-rusts/Melampsora-poplarFRB220</a:t>
            </a:r>
            <a:r>
              <a:rPr lang="en-US" sz="1400" dirty="0" smtClean="0"/>
              <a:t> </a:t>
            </a:r>
            <a:endParaRPr lang="en-US" sz="1400" dirty="0"/>
          </a:p>
        </p:txBody>
      </p:sp>
      <p:sp>
        <p:nvSpPr>
          <p:cNvPr id="5" name="Title 1"/>
          <p:cNvSpPr>
            <a:spLocks noGrp="1"/>
          </p:cNvSpPr>
          <p:nvPr>
            <p:ph type="title"/>
          </p:nvPr>
        </p:nvSpPr>
        <p:spPr>
          <a:xfrm>
            <a:off x="185896" y="0"/>
            <a:ext cx="7886700" cy="1325563"/>
          </a:xfrm>
        </p:spPr>
        <p:txBody>
          <a:bodyPr>
            <a:normAutofit/>
          </a:bodyPr>
          <a:lstStyle/>
          <a:p>
            <a:r>
              <a:rPr lang="en-US" sz="2800" b="1" dirty="0" smtClean="0">
                <a:latin typeface="Arial" charset="0"/>
                <a:ea typeface="Arial" charset="0"/>
                <a:cs typeface="Arial" charset="0"/>
              </a:rPr>
              <a:t>References</a:t>
            </a:r>
            <a:endParaRPr lang="en-US" sz="2800" b="1" dirty="0">
              <a:latin typeface="Arial" charset="0"/>
              <a:ea typeface="Arial" charset="0"/>
              <a:cs typeface="Arial" charset="0"/>
            </a:endParaRPr>
          </a:p>
        </p:txBody>
      </p:sp>
      <p:pic>
        <p:nvPicPr>
          <p:cNvPr id="9" name="Picture 8"/>
          <p:cNvPicPr>
            <a:picLocks noChangeAspect="1"/>
          </p:cNvPicPr>
          <p:nvPr/>
        </p:nvPicPr>
        <p:blipFill>
          <a:blip r:embed="rId4"/>
          <a:stretch>
            <a:fillRect/>
          </a:stretch>
        </p:blipFill>
        <p:spPr>
          <a:xfrm>
            <a:off x="185895" y="961249"/>
            <a:ext cx="6417217" cy="141038"/>
          </a:xfrm>
          <a:prstGeom prst="rect">
            <a:avLst/>
          </a:prstGeom>
        </p:spPr>
      </p:pic>
      <p:sp>
        <p:nvSpPr>
          <p:cNvPr id="10" name="Rectangle 9"/>
          <p:cNvSpPr/>
          <p:nvPr/>
        </p:nvSpPr>
        <p:spPr>
          <a:xfrm>
            <a:off x="6505500" y="253363"/>
            <a:ext cx="646161"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sp>
        <p:nvSpPr>
          <p:cNvPr id="11" name="Rectangle 10"/>
          <p:cNvSpPr/>
          <p:nvPr/>
        </p:nvSpPr>
        <p:spPr>
          <a:xfrm>
            <a:off x="7036986" y="334253"/>
            <a:ext cx="697627" cy="707886"/>
          </a:xfrm>
          <a:prstGeom prst="rect">
            <a:avLst/>
          </a:prstGeom>
        </p:spPr>
        <p:txBody>
          <a:bodyPr wrap="none">
            <a:spAutoFit/>
          </a:bodyPr>
          <a:lstStyle/>
          <a:p>
            <a:r>
              <a:rPr lang="en-US" sz="4000" dirty="0">
                <a:solidFill>
                  <a:srgbClr val="000000"/>
                </a:solidFill>
                <a:latin typeface="AppleColorEmoji" charset="-128"/>
              </a:rPr>
              <a:t>📚</a:t>
            </a:r>
            <a:endParaRPr lang="en-US" sz="4000" dirty="0"/>
          </a:p>
        </p:txBody>
      </p:sp>
      <p:sp>
        <p:nvSpPr>
          <p:cNvPr id="12" name="Rectangle 11"/>
          <p:cNvSpPr/>
          <p:nvPr/>
        </p:nvSpPr>
        <p:spPr>
          <a:xfrm>
            <a:off x="7585535" y="334253"/>
            <a:ext cx="697627" cy="707886"/>
          </a:xfrm>
          <a:prstGeom prst="rect">
            <a:avLst/>
          </a:prstGeom>
        </p:spPr>
        <p:txBody>
          <a:bodyPr wrap="none">
            <a:spAutoFit/>
          </a:bodyPr>
          <a:lstStyle/>
          <a:p>
            <a:r>
              <a:rPr lang="en-US" sz="4000" dirty="0">
                <a:solidFill>
                  <a:srgbClr val="000000"/>
                </a:solidFill>
                <a:latin typeface="AppleColorEmoji" charset="-128"/>
              </a:rPr>
              <a:t>📝</a:t>
            </a:r>
            <a:endParaRPr lang="en-US" sz="4000" dirty="0"/>
          </a:p>
        </p:txBody>
      </p:sp>
    </p:spTree>
    <p:extLst>
      <p:ext uri="{BB962C8B-B14F-4D97-AF65-F5344CB8AC3E}">
        <p14:creationId xmlns:p14="http://schemas.microsoft.com/office/powerpoint/2010/main" val="791698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841" y="1757425"/>
            <a:ext cx="6683765" cy="604259"/>
          </a:xfrm>
        </p:spPr>
        <p:txBody>
          <a:bodyPr>
            <a:normAutofit/>
          </a:bodyPr>
          <a:lstStyle/>
          <a:p>
            <a:pPr algn="ctr"/>
            <a:r>
              <a:rPr lang="en-US" b="1" dirty="0" err="1" smtClean="0">
                <a:latin typeface="Apple Chancery" charset="0"/>
                <a:ea typeface="Apple Chancery" charset="0"/>
                <a:cs typeface="Apple Chancery" charset="0"/>
              </a:rPr>
              <a:t>Daghang</a:t>
            </a:r>
            <a:r>
              <a:rPr lang="en-US" b="1" dirty="0" smtClean="0">
                <a:latin typeface="Apple Chancery" charset="0"/>
                <a:ea typeface="Apple Chancery" charset="0"/>
                <a:cs typeface="Apple Chancery" charset="0"/>
              </a:rPr>
              <a:t> </a:t>
            </a:r>
            <a:r>
              <a:rPr lang="en-US" b="1" dirty="0" err="1" smtClean="0">
                <a:latin typeface="Apple Chancery" charset="0"/>
                <a:ea typeface="Apple Chancery" charset="0"/>
                <a:cs typeface="Apple Chancery" charset="0"/>
              </a:rPr>
              <a:t>salamat</a:t>
            </a:r>
            <a:r>
              <a:rPr lang="en-US" b="1" dirty="0" smtClean="0">
                <a:latin typeface="Apple Chancery" charset="0"/>
                <a:ea typeface="Apple Chancery" charset="0"/>
                <a:cs typeface="Apple Chancery" charset="0"/>
              </a:rPr>
              <a:t>!</a:t>
            </a:r>
            <a:endParaRPr lang="en-US" b="1" dirty="0">
              <a:latin typeface="Apple Chancery" charset="0"/>
              <a:ea typeface="Apple Chancery" charset="0"/>
              <a:cs typeface="Apple Chancery" charset="0"/>
            </a:endParaRPr>
          </a:p>
        </p:txBody>
      </p:sp>
      <p:sp>
        <p:nvSpPr>
          <p:cNvPr id="3" name="TextBox 2"/>
          <p:cNvSpPr txBox="1"/>
          <p:nvPr/>
        </p:nvSpPr>
        <p:spPr>
          <a:xfrm>
            <a:off x="1858099" y="2965943"/>
            <a:ext cx="5185776" cy="1938992"/>
          </a:xfrm>
          <a:prstGeom prst="rect">
            <a:avLst/>
          </a:prstGeom>
          <a:noFill/>
        </p:spPr>
        <p:txBody>
          <a:bodyPr wrap="square" rtlCol="0">
            <a:spAutoFit/>
          </a:bodyPr>
          <a:lstStyle/>
          <a:p>
            <a:pPr algn="ctr"/>
            <a:r>
              <a:rPr lang="en-US" b="1" dirty="0" smtClean="0"/>
              <a:t>Jessa P. Ata</a:t>
            </a:r>
          </a:p>
          <a:p>
            <a:pPr algn="ctr"/>
            <a:r>
              <a:rPr lang="en-US" sz="1400" i="1" dirty="0" smtClean="0"/>
              <a:t>Assistant Professor</a:t>
            </a:r>
          </a:p>
          <a:p>
            <a:pPr algn="ctr"/>
            <a:r>
              <a:rPr lang="en-US" sz="1400" dirty="0" smtClean="0"/>
              <a:t>Department of Forest Biological Sciences,</a:t>
            </a:r>
          </a:p>
          <a:p>
            <a:pPr algn="ctr"/>
            <a:r>
              <a:rPr lang="en-US" sz="1400" dirty="0" smtClean="0"/>
              <a:t>College of Forestry and Natural Resources,</a:t>
            </a:r>
          </a:p>
          <a:p>
            <a:pPr algn="ctr"/>
            <a:r>
              <a:rPr lang="en-US" sz="1400" dirty="0" smtClean="0"/>
              <a:t>University of the Philippines Los </a:t>
            </a:r>
            <a:r>
              <a:rPr lang="en-US" sz="1400" dirty="0" err="1" smtClean="0"/>
              <a:t>Baños</a:t>
            </a:r>
            <a:endParaRPr lang="en-US" sz="1400" dirty="0" smtClean="0"/>
          </a:p>
          <a:p>
            <a:pPr algn="ctr"/>
            <a:r>
              <a:rPr lang="en-US" sz="1400" dirty="0" smtClean="0"/>
              <a:t>College, Laguna 4031</a:t>
            </a:r>
          </a:p>
          <a:p>
            <a:pPr algn="ctr"/>
            <a:r>
              <a:rPr lang="en-US" sz="1400" dirty="0" smtClean="0"/>
              <a:t>☎️ (049) 536 2773</a:t>
            </a:r>
          </a:p>
          <a:p>
            <a:pPr algn="ctr"/>
            <a:r>
              <a:rPr lang="en-US" sz="1400" dirty="0" smtClean="0"/>
              <a:t>📧 </a:t>
            </a:r>
            <a:r>
              <a:rPr lang="en-US" sz="1400" dirty="0" smtClean="0">
                <a:hlinkClick r:id="rId2"/>
              </a:rPr>
              <a:t>jpata@up.edu.ph</a:t>
            </a:r>
            <a:r>
              <a:rPr lang="en-US" sz="1400" dirty="0" smtClean="0"/>
              <a:t> </a:t>
            </a:r>
          </a:p>
        </p:txBody>
      </p:sp>
      <p:pic>
        <p:nvPicPr>
          <p:cNvPr id="4" name="Picture 3"/>
          <p:cNvPicPr>
            <a:picLocks noChangeAspect="1"/>
          </p:cNvPicPr>
          <p:nvPr/>
        </p:nvPicPr>
        <p:blipFill>
          <a:blip r:embed="rId3"/>
          <a:stretch>
            <a:fillRect/>
          </a:stretch>
        </p:blipFill>
        <p:spPr>
          <a:xfrm>
            <a:off x="2248074" y="2361684"/>
            <a:ext cx="4622800" cy="101600"/>
          </a:xfrm>
          <a:prstGeom prst="rect">
            <a:avLst/>
          </a:prstGeom>
        </p:spPr>
      </p:pic>
      <p:pic>
        <p:nvPicPr>
          <p:cNvPr id="6" name="Picture 5"/>
          <p:cNvPicPr>
            <a:picLocks noChangeAspect="1"/>
          </p:cNvPicPr>
          <p:nvPr/>
        </p:nvPicPr>
        <p:blipFill>
          <a:blip r:embed="rId4"/>
          <a:stretch>
            <a:fillRect/>
          </a:stretch>
        </p:blipFill>
        <p:spPr>
          <a:xfrm>
            <a:off x="3330008" y="4817253"/>
            <a:ext cx="935275" cy="701456"/>
          </a:xfrm>
          <a:prstGeom prst="rect">
            <a:avLst/>
          </a:prstGeom>
        </p:spPr>
      </p:pic>
      <p:pic>
        <p:nvPicPr>
          <p:cNvPr id="7" name="Picture 6"/>
          <p:cNvPicPr>
            <a:picLocks noChangeAspect="1"/>
          </p:cNvPicPr>
          <p:nvPr/>
        </p:nvPicPr>
        <p:blipFill>
          <a:blip r:embed="rId5"/>
          <a:stretch>
            <a:fillRect/>
          </a:stretch>
        </p:blipFill>
        <p:spPr>
          <a:xfrm>
            <a:off x="4283608" y="4882679"/>
            <a:ext cx="622909" cy="566281"/>
          </a:xfrm>
          <a:prstGeom prst="rect">
            <a:avLst/>
          </a:prstGeom>
        </p:spPr>
      </p:pic>
      <p:pic>
        <p:nvPicPr>
          <p:cNvPr id="8" name="Picture 7"/>
          <p:cNvPicPr>
            <a:picLocks noChangeAspect="1"/>
          </p:cNvPicPr>
          <p:nvPr/>
        </p:nvPicPr>
        <p:blipFill>
          <a:blip r:embed="rId6"/>
          <a:stretch>
            <a:fillRect/>
          </a:stretch>
        </p:blipFill>
        <p:spPr>
          <a:xfrm>
            <a:off x="4949894" y="4865160"/>
            <a:ext cx="597556" cy="563410"/>
          </a:xfrm>
          <a:prstGeom prst="rect">
            <a:avLst/>
          </a:prstGeom>
        </p:spPr>
      </p:pic>
    </p:spTree>
    <p:extLst>
      <p:ext uri="{BB962C8B-B14F-4D97-AF65-F5344CB8AC3E}">
        <p14:creationId xmlns:p14="http://schemas.microsoft.com/office/powerpoint/2010/main" val="2040332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96" y="0"/>
            <a:ext cx="7886700" cy="1325563"/>
          </a:xfrm>
        </p:spPr>
        <p:txBody>
          <a:bodyPr>
            <a:normAutofit/>
          </a:bodyPr>
          <a:lstStyle/>
          <a:p>
            <a:r>
              <a:rPr lang="en-US" sz="2800" b="1" dirty="0" smtClean="0">
                <a:latin typeface="Arial" charset="0"/>
                <a:ea typeface="Arial" charset="0"/>
                <a:cs typeface="Arial" charset="0"/>
              </a:rPr>
              <a:t>Importance of Forest Trees</a:t>
            </a:r>
            <a:endParaRPr lang="en-US" sz="2800" b="1" dirty="0">
              <a:latin typeface="Arial" charset="0"/>
              <a:ea typeface="Arial" charset="0"/>
              <a:cs typeface="Arial" charset="0"/>
            </a:endParaRPr>
          </a:p>
        </p:txBody>
      </p:sp>
      <p:sp>
        <p:nvSpPr>
          <p:cNvPr id="3" name="Content Placeholder 2"/>
          <p:cNvSpPr>
            <a:spLocks noGrp="1"/>
          </p:cNvSpPr>
          <p:nvPr>
            <p:ph idx="1"/>
          </p:nvPr>
        </p:nvSpPr>
        <p:spPr>
          <a:xfrm>
            <a:off x="185896" y="5611859"/>
            <a:ext cx="8870421" cy="1095808"/>
          </a:xfrm>
        </p:spPr>
        <p:txBody>
          <a:bodyPr>
            <a:normAutofit/>
          </a:bodyPr>
          <a:lstStyle/>
          <a:p>
            <a:pPr>
              <a:lnSpc>
                <a:spcPct val="100000"/>
              </a:lnSpc>
              <a:spcBef>
                <a:spcPts val="0"/>
              </a:spcBef>
            </a:pPr>
            <a:r>
              <a:rPr lang="en-US" sz="1600" dirty="0" smtClean="0">
                <a:latin typeface="Arial" charset="0"/>
                <a:ea typeface="Arial" charset="0"/>
                <a:cs typeface="Arial" charset="0"/>
              </a:rPr>
              <a:t>Demand for wood is expected to continue in the foreseeable future.</a:t>
            </a:r>
          </a:p>
          <a:p>
            <a:pPr>
              <a:lnSpc>
                <a:spcPct val="100000"/>
              </a:lnSpc>
              <a:spcBef>
                <a:spcPts val="0"/>
              </a:spcBef>
            </a:pPr>
            <a:r>
              <a:rPr lang="en-US" sz="1600" dirty="0" smtClean="0">
                <a:latin typeface="Arial" charset="0"/>
                <a:ea typeface="Arial" charset="0"/>
                <a:cs typeface="Arial" charset="0"/>
              </a:rPr>
              <a:t>Pests and diseases as major threats </a:t>
            </a:r>
          </a:p>
          <a:p>
            <a:pPr>
              <a:lnSpc>
                <a:spcPct val="100000"/>
              </a:lnSpc>
              <a:spcBef>
                <a:spcPts val="0"/>
              </a:spcBef>
            </a:pPr>
            <a:r>
              <a:rPr lang="en-US" sz="1600" dirty="0">
                <a:latin typeface="Arial" charset="0"/>
                <a:ea typeface="Arial" charset="0"/>
                <a:cs typeface="Arial" charset="0"/>
              </a:rPr>
              <a:t>I</a:t>
            </a:r>
            <a:r>
              <a:rPr lang="en-US" sz="1600" dirty="0" smtClean="0">
                <a:latin typeface="Arial" charset="0"/>
                <a:ea typeface="Arial" charset="0"/>
                <a:cs typeface="Arial" charset="0"/>
              </a:rPr>
              <a:t>mprove </a:t>
            </a:r>
            <a:r>
              <a:rPr lang="en-US" sz="1600" dirty="0">
                <a:latin typeface="Arial" charset="0"/>
                <a:ea typeface="Arial" charset="0"/>
                <a:cs typeface="Arial" charset="0"/>
              </a:rPr>
              <a:t>our understanding of tree defense response mechanisms against forest </a:t>
            </a:r>
            <a:r>
              <a:rPr lang="en-US" sz="1600" dirty="0" smtClean="0">
                <a:latin typeface="Arial" charset="0"/>
                <a:ea typeface="Arial" charset="0"/>
                <a:cs typeface="Arial" charset="0"/>
              </a:rPr>
              <a:t>pathogens. </a:t>
            </a:r>
          </a:p>
          <a:p>
            <a:pPr marL="0" indent="0">
              <a:buNone/>
            </a:pPr>
            <a:endParaRPr lang="en-US" sz="1600" dirty="0">
              <a:latin typeface="Arial" charset="0"/>
              <a:ea typeface="Arial" charset="0"/>
              <a:cs typeface="Arial" charset="0"/>
            </a:endParaRPr>
          </a:p>
          <a:p>
            <a:endParaRPr lang="en-US" sz="1600" dirty="0" smtClean="0">
              <a:latin typeface="Arial" charset="0"/>
              <a:ea typeface="Arial" charset="0"/>
              <a:cs typeface="Arial" charset="0"/>
            </a:endParaRPr>
          </a:p>
        </p:txBody>
      </p:sp>
      <p:sp>
        <p:nvSpPr>
          <p:cNvPr id="4" name="Rectangle 3"/>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5" name="Rectangle 4"/>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6665"/>
            <a:ext cx="5501637" cy="366409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469" y="1834619"/>
            <a:ext cx="3577531" cy="3171609"/>
          </a:xfrm>
          <a:prstGeom prst="rect">
            <a:avLst/>
          </a:prstGeom>
        </p:spPr>
      </p:pic>
      <p:pic>
        <p:nvPicPr>
          <p:cNvPr id="7" name="Picture 6"/>
          <p:cNvPicPr>
            <a:picLocks noChangeAspect="1"/>
          </p:cNvPicPr>
          <p:nvPr/>
        </p:nvPicPr>
        <p:blipFill>
          <a:blip r:embed="rId6"/>
          <a:stretch>
            <a:fillRect/>
          </a:stretch>
        </p:blipFill>
        <p:spPr>
          <a:xfrm>
            <a:off x="185895" y="961249"/>
            <a:ext cx="6417217" cy="141038"/>
          </a:xfrm>
          <a:prstGeom prst="rect">
            <a:avLst/>
          </a:prstGeom>
        </p:spPr>
      </p:pic>
    </p:spTree>
    <p:extLst>
      <p:ext uri="{BB962C8B-B14F-4D97-AF65-F5344CB8AC3E}">
        <p14:creationId xmlns:p14="http://schemas.microsoft.com/office/powerpoint/2010/main" val="159259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896" y="5295336"/>
            <a:ext cx="8745162" cy="1456193"/>
          </a:xfrm>
        </p:spPr>
        <p:txBody>
          <a:bodyPr>
            <a:normAutofit/>
          </a:bodyPr>
          <a:lstStyle/>
          <a:p>
            <a:pPr>
              <a:lnSpc>
                <a:spcPct val="100000"/>
              </a:lnSpc>
              <a:spcBef>
                <a:spcPts val="0"/>
              </a:spcBef>
            </a:pPr>
            <a:r>
              <a:rPr lang="en-US" sz="1600" dirty="0">
                <a:latin typeface="Arial" charset="0"/>
                <a:ea typeface="Arial" charset="0"/>
                <a:cs typeface="Arial" charset="0"/>
              </a:rPr>
              <a:t>A</a:t>
            </a:r>
            <a:r>
              <a:rPr lang="en-US" sz="1600" dirty="0" smtClean="0">
                <a:latin typeface="Arial" charset="0"/>
                <a:ea typeface="Arial" charset="0"/>
                <a:cs typeface="Arial" charset="0"/>
              </a:rPr>
              <a:t>doption </a:t>
            </a:r>
            <a:r>
              <a:rPr lang="en-US" sz="1600" dirty="0">
                <a:latin typeface="Arial" charset="0"/>
                <a:ea typeface="Arial" charset="0"/>
                <a:cs typeface="Arial" charset="0"/>
              </a:rPr>
              <a:t>of </a:t>
            </a:r>
            <a:r>
              <a:rPr lang="en-US" sz="1600" i="1" dirty="0" err="1">
                <a:latin typeface="Arial" charset="0"/>
                <a:ea typeface="Arial" charset="0"/>
                <a:cs typeface="Arial" charset="0"/>
              </a:rPr>
              <a:t>omics</a:t>
            </a:r>
            <a:r>
              <a:rPr lang="en-US" sz="1600" dirty="0">
                <a:latin typeface="Arial" charset="0"/>
                <a:ea typeface="Arial" charset="0"/>
                <a:cs typeface="Arial" charset="0"/>
              </a:rPr>
              <a:t> technologies has marked a new era in forest pathology. </a:t>
            </a:r>
            <a:endParaRPr lang="en-US" sz="1600" dirty="0" smtClean="0">
              <a:latin typeface="Arial" charset="0"/>
              <a:ea typeface="Arial" charset="0"/>
              <a:cs typeface="Arial" charset="0"/>
            </a:endParaRPr>
          </a:p>
          <a:p>
            <a:pPr>
              <a:lnSpc>
                <a:spcPct val="100000"/>
              </a:lnSpc>
              <a:spcBef>
                <a:spcPts val="0"/>
              </a:spcBef>
            </a:pPr>
            <a:r>
              <a:rPr lang="en-US" sz="1600" dirty="0" smtClean="0">
                <a:latin typeface="Arial" charset="0"/>
                <a:ea typeface="Arial" charset="0"/>
                <a:cs typeface="Arial" charset="0"/>
              </a:rPr>
              <a:t>Advances </a:t>
            </a:r>
            <a:r>
              <a:rPr lang="en-US" sz="1600" dirty="0">
                <a:latin typeface="Arial" charset="0"/>
                <a:ea typeface="Arial" charset="0"/>
                <a:cs typeface="Arial" charset="0"/>
              </a:rPr>
              <a:t>in genome-based studies on plant-associated microorganisms </a:t>
            </a:r>
            <a:r>
              <a:rPr lang="en-US" sz="1600" dirty="0" smtClean="0">
                <a:latin typeface="Arial" charset="0"/>
                <a:ea typeface="Arial" charset="0"/>
                <a:cs typeface="Arial" charset="0"/>
              </a:rPr>
              <a:t>to understand many </a:t>
            </a:r>
            <a:r>
              <a:rPr lang="en-US" sz="1600" dirty="0">
                <a:latin typeface="Arial" charset="0"/>
                <a:ea typeface="Arial" charset="0"/>
                <a:cs typeface="Arial" charset="0"/>
              </a:rPr>
              <a:t>plant pathogens and </a:t>
            </a:r>
            <a:r>
              <a:rPr lang="en-US" sz="1600" dirty="0" smtClean="0">
                <a:latin typeface="Arial" charset="0"/>
                <a:ea typeface="Arial" charset="0"/>
                <a:cs typeface="Arial" charset="0"/>
              </a:rPr>
              <a:t>plant </a:t>
            </a:r>
            <a:r>
              <a:rPr lang="en-US" sz="1600" dirty="0">
                <a:latin typeface="Arial" charset="0"/>
                <a:ea typeface="Arial" charset="0"/>
                <a:cs typeface="Arial" charset="0"/>
              </a:rPr>
              <a:t>interactions with mutualistic and commensal microorganisms</a:t>
            </a:r>
            <a:r>
              <a:rPr lang="en-US" sz="1600" dirty="0" smtClean="0">
                <a:latin typeface="Arial" charset="0"/>
                <a:ea typeface="Arial" charset="0"/>
                <a:cs typeface="Arial" charset="0"/>
              </a:rPr>
              <a:t>.</a:t>
            </a:r>
          </a:p>
          <a:p>
            <a:pPr>
              <a:lnSpc>
                <a:spcPct val="100000"/>
              </a:lnSpc>
              <a:spcBef>
                <a:spcPts val="0"/>
              </a:spcBef>
            </a:pPr>
            <a:r>
              <a:rPr lang="en-US" sz="1600" dirty="0" smtClean="0">
                <a:latin typeface="Arial" charset="0"/>
                <a:ea typeface="Arial" charset="0"/>
                <a:cs typeface="Arial" charset="0"/>
              </a:rPr>
              <a:t> </a:t>
            </a:r>
            <a:r>
              <a:rPr lang="en-US" sz="1600" dirty="0" err="1" smtClean="0">
                <a:latin typeface="Arial" charset="0"/>
                <a:ea typeface="Arial" charset="0"/>
                <a:cs typeface="Arial" charset="0"/>
              </a:rPr>
              <a:t>Pathogenomics</a:t>
            </a:r>
            <a:r>
              <a:rPr lang="en-US" sz="1600" dirty="0" smtClean="0">
                <a:latin typeface="Arial" charset="0"/>
                <a:ea typeface="Arial" charset="0"/>
                <a:cs typeface="Arial" charset="0"/>
              </a:rPr>
              <a:t>, culture-independent </a:t>
            </a:r>
            <a:r>
              <a:rPr lang="en-US" sz="1600" dirty="0">
                <a:latin typeface="Arial" charset="0"/>
                <a:ea typeface="Arial" charset="0"/>
                <a:cs typeface="Arial" charset="0"/>
              </a:rPr>
              <a:t>community profiling methods, </a:t>
            </a:r>
            <a:r>
              <a:rPr lang="en-US" sz="1600" dirty="0" err="1" smtClean="0">
                <a:latin typeface="Arial" charset="0"/>
                <a:ea typeface="Arial" charset="0"/>
                <a:cs typeface="Arial" charset="0"/>
              </a:rPr>
              <a:t>metagenomic</a:t>
            </a:r>
            <a:r>
              <a:rPr lang="en-US" sz="1600" dirty="0" smtClean="0">
                <a:latin typeface="Arial" charset="0"/>
                <a:ea typeface="Arial" charset="0"/>
                <a:cs typeface="Arial" charset="0"/>
              </a:rPr>
              <a:t>, </a:t>
            </a:r>
            <a:r>
              <a:rPr lang="en-US" sz="1600" dirty="0" err="1">
                <a:latin typeface="Arial" charset="0"/>
                <a:ea typeface="Arial" charset="0"/>
                <a:cs typeface="Arial" charset="0"/>
              </a:rPr>
              <a:t>metatranscriptomic</a:t>
            </a:r>
            <a:r>
              <a:rPr lang="en-US" sz="1600" dirty="0">
                <a:latin typeface="Arial" charset="0"/>
                <a:ea typeface="Arial" charset="0"/>
                <a:cs typeface="Arial" charset="0"/>
              </a:rPr>
              <a:t> </a:t>
            </a:r>
            <a:r>
              <a:rPr lang="en-US" sz="1600" dirty="0" smtClean="0">
                <a:latin typeface="Arial" charset="0"/>
                <a:ea typeface="Arial" charset="0"/>
                <a:cs typeface="Arial" charset="0"/>
              </a:rPr>
              <a:t>studies</a:t>
            </a:r>
            <a:endParaRPr lang="en-US" sz="1600" dirty="0">
              <a:latin typeface="Arial" charset="0"/>
              <a:ea typeface="Arial" charset="0"/>
              <a:cs typeface="Arial" charset="0"/>
            </a:endParaRPr>
          </a:p>
          <a:p>
            <a:pPr marL="0" indent="0">
              <a:buNone/>
            </a:pPr>
            <a:endParaRPr lang="en-US" dirty="0"/>
          </a:p>
        </p:txBody>
      </p:sp>
      <p:sp>
        <p:nvSpPr>
          <p:cNvPr id="5" name="Title 1"/>
          <p:cNvSpPr>
            <a:spLocks noGrp="1"/>
          </p:cNvSpPr>
          <p:nvPr>
            <p:ph type="title"/>
          </p:nvPr>
        </p:nvSpPr>
        <p:spPr>
          <a:xfrm>
            <a:off x="185896" y="0"/>
            <a:ext cx="7886700" cy="1325563"/>
          </a:xfrm>
        </p:spPr>
        <p:txBody>
          <a:bodyPr>
            <a:normAutofit/>
          </a:bodyPr>
          <a:lstStyle/>
          <a:p>
            <a:r>
              <a:rPr lang="en-US" sz="2800" b="1" dirty="0" smtClean="0">
                <a:latin typeface="Arial" charset="0"/>
                <a:ea typeface="Arial" charset="0"/>
                <a:cs typeface="Arial" charset="0"/>
              </a:rPr>
              <a:t>Strategies</a:t>
            </a:r>
            <a:endParaRPr lang="en-US" sz="2800" b="1" dirty="0">
              <a:latin typeface="Arial" charset="0"/>
              <a:ea typeface="Arial" charset="0"/>
              <a:cs typeface="Arial" charset="0"/>
            </a:endParaRPr>
          </a:p>
        </p:txBody>
      </p:sp>
      <p:sp>
        <p:nvSpPr>
          <p:cNvPr id="6" name="Rectangle 5"/>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7" name="Rectangle 6"/>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4" y="1344129"/>
            <a:ext cx="5791200" cy="38587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831" y="1344129"/>
            <a:ext cx="3169085" cy="211272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247" y="3491021"/>
            <a:ext cx="2641948" cy="1758096"/>
          </a:xfrm>
          <a:prstGeom prst="rect">
            <a:avLst/>
          </a:prstGeom>
        </p:spPr>
      </p:pic>
      <p:pic>
        <p:nvPicPr>
          <p:cNvPr id="13" name="Picture 12"/>
          <p:cNvPicPr>
            <a:picLocks noChangeAspect="1"/>
          </p:cNvPicPr>
          <p:nvPr/>
        </p:nvPicPr>
        <p:blipFill>
          <a:blip r:embed="rId7"/>
          <a:stretch>
            <a:fillRect/>
          </a:stretch>
        </p:blipFill>
        <p:spPr>
          <a:xfrm>
            <a:off x="185895" y="961249"/>
            <a:ext cx="6417217" cy="141038"/>
          </a:xfrm>
          <a:prstGeom prst="rect">
            <a:avLst/>
          </a:prstGeom>
        </p:spPr>
      </p:pic>
    </p:spTree>
    <p:extLst>
      <p:ext uri="{BB962C8B-B14F-4D97-AF65-F5344CB8AC3E}">
        <p14:creationId xmlns:p14="http://schemas.microsoft.com/office/powerpoint/2010/main" val="2145174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099" y="1598700"/>
            <a:ext cx="4749713" cy="4514001"/>
          </a:xfrm>
        </p:spPr>
        <p:txBody>
          <a:bodyPr>
            <a:normAutofit/>
          </a:bodyPr>
          <a:lstStyle/>
          <a:p>
            <a:r>
              <a:rPr lang="en-US" dirty="0" smtClean="0">
                <a:latin typeface="Arial" charset="0"/>
                <a:ea typeface="Arial" charset="0"/>
                <a:cs typeface="Arial" charset="0"/>
              </a:rPr>
              <a:t>Preformed </a:t>
            </a:r>
            <a:r>
              <a:rPr lang="en-US" dirty="0" err="1" smtClean="0">
                <a:latin typeface="Arial" charset="0"/>
                <a:ea typeface="Arial" charset="0"/>
                <a:cs typeface="Arial" charset="0"/>
              </a:rPr>
              <a:t>Physico</a:t>
            </a:r>
            <a:r>
              <a:rPr lang="en-US" dirty="0" smtClean="0">
                <a:latin typeface="Arial" charset="0"/>
                <a:ea typeface="Arial" charset="0"/>
                <a:cs typeface="Arial" charset="0"/>
              </a:rPr>
              <a:t>-chemical Barriers</a:t>
            </a:r>
          </a:p>
          <a:p>
            <a:pPr lvl="1">
              <a:buFont typeface="Wingdings" charset="2"/>
              <a:buChar char="Ø"/>
            </a:pPr>
            <a:r>
              <a:rPr lang="en-US" sz="1600" dirty="0"/>
              <a:t>lignin </a:t>
            </a:r>
            <a:r>
              <a:rPr lang="en-US" sz="1600" dirty="0" smtClean="0"/>
              <a:t>as a major </a:t>
            </a:r>
            <a:r>
              <a:rPr lang="en-US" sz="1600" dirty="0"/>
              <a:t>factor retarding litter and wood decomposition in nature </a:t>
            </a:r>
            <a:endParaRPr lang="en-US" sz="1600" dirty="0" smtClean="0">
              <a:latin typeface="Arial" charset="0"/>
              <a:ea typeface="Arial" charset="0"/>
              <a:cs typeface="Arial" charset="0"/>
            </a:endParaRPr>
          </a:p>
          <a:p>
            <a:r>
              <a:rPr lang="en-US" dirty="0" smtClean="0">
                <a:latin typeface="Arial" charset="0"/>
                <a:ea typeface="Arial" charset="0"/>
                <a:cs typeface="Arial" charset="0"/>
              </a:rPr>
              <a:t>Chemical Defense</a:t>
            </a:r>
          </a:p>
          <a:p>
            <a:pPr lvl="1">
              <a:buFont typeface="Wingdings" charset="2"/>
              <a:buChar char="Ø"/>
            </a:pPr>
            <a:r>
              <a:rPr lang="en-US" sz="1600" dirty="0"/>
              <a:t>phenolic compounds, </a:t>
            </a:r>
            <a:r>
              <a:rPr lang="en-US" sz="1600" dirty="0" err="1"/>
              <a:t>terpenoids</a:t>
            </a:r>
            <a:r>
              <a:rPr lang="en-US" sz="1600" dirty="0"/>
              <a:t>, and alkaloids </a:t>
            </a:r>
            <a:endParaRPr lang="en-US" sz="1600" dirty="0" smtClean="0">
              <a:latin typeface="Arial" charset="0"/>
              <a:ea typeface="Arial" charset="0"/>
              <a:cs typeface="Arial" charset="0"/>
            </a:endParaRPr>
          </a:p>
          <a:p>
            <a:r>
              <a:rPr lang="en-US" dirty="0" smtClean="0">
                <a:latin typeface="Arial" charset="0"/>
                <a:ea typeface="Arial" charset="0"/>
                <a:cs typeface="Arial" charset="0"/>
              </a:rPr>
              <a:t>Pathogenesis-related proteins</a:t>
            </a:r>
          </a:p>
          <a:p>
            <a:pPr lvl="1">
              <a:buFont typeface="Wingdings" charset="2"/>
              <a:buChar char="Ø"/>
            </a:pPr>
            <a:r>
              <a:rPr lang="en-US" sz="1600" dirty="0"/>
              <a:t>rapid host protection with low energy expense </a:t>
            </a:r>
            <a:endParaRPr lang="en-US" sz="1600" dirty="0" smtClean="0"/>
          </a:p>
          <a:p>
            <a:pPr lvl="1">
              <a:buFont typeface="Wingdings" charset="2"/>
              <a:buChar char="Ø"/>
            </a:pPr>
            <a:r>
              <a:rPr lang="en-US" sz="1600" dirty="0" smtClean="0"/>
              <a:t>PR-proteins </a:t>
            </a:r>
            <a:r>
              <a:rPr lang="en-US" sz="1600" dirty="0"/>
              <a:t>in </a:t>
            </a:r>
            <a:r>
              <a:rPr lang="en-US" sz="1600" i="1" dirty="0" err="1"/>
              <a:t>Populus</a:t>
            </a:r>
            <a:r>
              <a:rPr lang="en-US" sz="1600" i="1" dirty="0"/>
              <a:t> </a:t>
            </a:r>
            <a:r>
              <a:rPr lang="en-US" sz="1600" i="1" dirty="0" err="1"/>
              <a:t>trichocarpa</a:t>
            </a:r>
            <a:r>
              <a:rPr lang="en-US" sz="1600" i="1" dirty="0"/>
              <a:t> </a:t>
            </a:r>
            <a:r>
              <a:rPr lang="en-US" sz="1600" dirty="0"/>
              <a:t>provides the only insight on the organization of resistance and defense genes in forest trees at the genome scale </a:t>
            </a:r>
            <a:endParaRPr lang="en-US" sz="1600" dirty="0" smtClean="0">
              <a:latin typeface="Arial" charset="0"/>
              <a:ea typeface="Arial" charset="0"/>
              <a:cs typeface="Arial" charset="0"/>
            </a:endParaRPr>
          </a:p>
          <a:p>
            <a:r>
              <a:rPr lang="en-US" dirty="0" smtClean="0">
                <a:latin typeface="Arial" charset="0"/>
                <a:ea typeface="Arial" charset="0"/>
                <a:cs typeface="Arial" charset="0"/>
              </a:rPr>
              <a:t>Receptor Proteins in Tree Immunity</a:t>
            </a:r>
          </a:p>
          <a:p>
            <a:pPr lvl="1">
              <a:buFont typeface="Wingdings" charset="2"/>
              <a:buChar char="Ø"/>
            </a:pPr>
            <a:r>
              <a:rPr lang="en-US" sz="1600" dirty="0">
                <a:latin typeface="Calibri" charset="0"/>
                <a:ea typeface="Calibri" charset="0"/>
                <a:cs typeface="Calibri" charset="0"/>
              </a:rPr>
              <a:t>r</a:t>
            </a:r>
            <a:r>
              <a:rPr lang="en-US" sz="1600" dirty="0" smtClean="0">
                <a:latin typeface="Calibri" charset="0"/>
                <a:ea typeface="Calibri" charset="0"/>
                <a:cs typeface="Calibri" charset="0"/>
              </a:rPr>
              <a:t>ecognition of pathogen-associated molecular patterns to trigger early reactions of plant immune response</a:t>
            </a:r>
            <a:endParaRPr lang="en-US" sz="1600" dirty="0">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0" y="1100249"/>
            <a:ext cx="4609578" cy="5757751"/>
          </a:xfrm>
          <a:prstGeom prst="rect">
            <a:avLst/>
          </a:prstGeom>
        </p:spPr>
      </p:pic>
      <p:sp>
        <p:nvSpPr>
          <p:cNvPr id="5" name="Title 1"/>
          <p:cNvSpPr txBox="1">
            <a:spLocks/>
          </p:cNvSpPr>
          <p:nvPr/>
        </p:nvSpPr>
        <p:spPr>
          <a:xfrm>
            <a:off x="185896"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latin typeface="Arial" charset="0"/>
                <a:ea typeface="Arial" charset="0"/>
                <a:cs typeface="Arial" charset="0"/>
              </a:rPr>
              <a:t>Tree Defenses</a:t>
            </a:r>
            <a:endParaRPr lang="en-US" sz="2800" b="1" dirty="0">
              <a:latin typeface="Arial" charset="0"/>
              <a:ea typeface="Arial" charset="0"/>
              <a:cs typeface="Arial" charset="0"/>
            </a:endParaRPr>
          </a:p>
        </p:txBody>
      </p:sp>
      <p:sp>
        <p:nvSpPr>
          <p:cNvPr id="6" name="Rectangle 5"/>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7" name="Rectangle 6"/>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9" name="Picture 8"/>
          <p:cNvPicPr>
            <a:picLocks noChangeAspect="1"/>
          </p:cNvPicPr>
          <p:nvPr/>
        </p:nvPicPr>
        <p:blipFill>
          <a:blip r:embed="rId5"/>
          <a:stretch>
            <a:fillRect/>
          </a:stretch>
        </p:blipFill>
        <p:spPr>
          <a:xfrm>
            <a:off x="185895" y="961249"/>
            <a:ext cx="6417217" cy="141038"/>
          </a:xfrm>
          <a:prstGeom prst="rect">
            <a:avLst/>
          </a:prstGeom>
        </p:spPr>
      </p:pic>
    </p:spTree>
    <p:extLst>
      <p:ext uri="{BB962C8B-B14F-4D97-AF65-F5344CB8AC3E}">
        <p14:creationId xmlns:p14="http://schemas.microsoft.com/office/powerpoint/2010/main" val="1469834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95" y="5132498"/>
            <a:ext cx="8640610" cy="1581454"/>
          </a:xfrm>
        </p:spPr>
        <p:txBody>
          <a:bodyPr>
            <a:normAutofit/>
          </a:bodyPr>
          <a:lstStyle/>
          <a:p>
            <a:pPr>
              <a:lnSpc>
                <a:spcPct val="100000"/>
              </a:lnSpc>
              <a:spcBef>
                <a:spcPts val="0"/>
              </a:spcBef>
            </a:pPr>
            <a:r>
              <a:rPr lang="en-US" sz="1600" dirty="0">
                <a:latin typeface="Arial" charset="0"/>
                <a:ea typeface="Arial" charset="0"/>
                <a:cs typeface="Arial" charset="0"/>
              </a:rPr>
              <a:t>Plant disease resistance (R) genes are abundant in every plant species </a:t>
            </a:r>
            <a:r>
              <a:rPr lang="en-US" sz="1600" dirty="0" smtClean="0">
                <a:latin typeface="Arial" charset="0"/>
                <a:ea typeface="Arial" charset="0"/>
                <a:cs typeface="Arial" charset="0"/>
              </a:rPr>
              <a:t>and </a:t>
            </a:r>
            <a:r>
              <a:rPr lang="en-US" sz="1600" dirty="0">
                <a:latin typeface="Arial" charset="0"/>
                <a:ea typeface="Arial" charset="0"/>
                <a:cs typeface="Arial" charset="0"/>
              </a:rPr>
              <a:t>are characterized by a gene-for-gene interaction. </a:t>
            </a:r>
            <a:endParaRPr lang="en-US" sz="1600" dirty="0" smtClean="0">
              <a:latin typeface="Arial" charset="0"/>
              <a:ea typeface="Arial" charset="0"/>
              <a:cs typeface="Arial" charset="0"/>
            </a:endParaRPr>
          </a:p>
          <a:p>
            <a:pPr>
              <a:lnSpc>
                <a:spcPct val="100000"/>
              </a:lnSpc>
              <a:spcBef>
                <a:spcPts val="0"/>
              </a:spcBef>
            </a:pPr>
            <a:r>
              <a:rPr lang="en-US" sz="1600" dirty="0" smtClean="0">
                <a:latin typeface="Arial" charset="0"/>
                <a:ea typeface="Arial" charset="0"/>
                <a:cs typeface="Arial" charset="0"/>
              </a:rPr>
              <a:t>In </a:t>
            </a:r>
            <a:r>
              <a:rPr lang="en-US" sz="1600" dirty="0">
                <a:latin typeface="Arial" charset="0"/>
                <a:ea typeface="Arial" charset="0"/>
                <a:cs typeface="Arial" charset="0"/>
              </a:rPr>
              <a:t>trees, R genes were identified in </a:t>
            </a:r>
            <a:r>
              <a:rPr lang="en-US" sz="1600" i="1" dirty="0" err="1">
                <a:latin typeface="Arial" charset="0"/>
                <a:ea typeface="Arial" charset="0"/>
                <a:cs typeface="Arial" charset="0"/>
              </a:rPr>
              <a:t>Populus</a:t>
            </a:r>
            <a:r>
              <a:rPr lang="en-US" sz="1600" i="1" dirty="0">
                <a:latin typeface="Arial" charset="0"/>
                <a:ea typeface="Arial" charset="0"/>
                <a:cs typeface="Arial" charset="0"/>
              </a:rPr>
              <a:t> </a:t>
            </a:r>
            <a:r>
              <a:rPr lang="en-US" sz="1600" i="1" dirty="0" err="1">
                <a:latin typeface="Arial" charset="0"/>
                <a:ea typeface="Arial" charset="0"/>
                <a:cs typeface="Arial" charset="0"/>
              </a:rPr>
              <a:t>trichocarpa</a:t>
            </a:r>
            <a:r>
              <a:rPr lang="en-US" sz="1600" dirty="0">
                <a:latin typeface="Arial" charset="0"/>
                <a:ea typeface="Arial" charset="0"/>
                <a:cs typeface="Arial" charset="0"/>
              </a:rPr>
              <a:t>, </a:t>
            </a:r>
            <a:r>
              <a:rPr lang="en-US" sz="1600" i="1" dirty="0">
                <a:latin typeface="Arial" charset="0"/>
                <a:ea typeface="Arial" charset="0"/>
                <a:cs typeface="Arial" charset="0"/>
              </a:rPr>
              <a:t>Eucalyptus </a:t>
            </a:r>
            <a:r>
              <a:rPr lang="en-US" sz="1600" i="1" dirty="0" err="1">
                <a:latin typeface="Arial" charset="0"/>
                <a:ea typeface="Arial" charset="0"/>
                <a:cs typeface="Arial" charset="0"/>
              </a:rPr>
              <a:t>grandis</a:t>
            </a:r>
            <a:r>
              <a:rPr lang="en-US" sz="1600" i="1" dirty="0">
                <a:latin typeface="Arial" charset="0"/>
                <a:ea typeface="Arial" charset="0"/>
                <a:cs typeface="Arial" charset="0"/>
              </a:rPr>
              <a:t>, </a:t>
            </a:r>
            <a:r>
              <a:rPr lang="en-US" sz="1600" i="1" dirty="0" err="1">
                <a:latin typeface="Arial" charset="0"/>
                <a:ea typeface="Arial" charset="0"/>
                <a:cs typeface="Arial" charset="0"/>
              </a:rPr>
              <a:t>Pinus</a:t>
            </a:r>
            <a:r>
              <a:rPr lang="en-US" sz="1600" i="1" dirty="0">
                <a:latin typeface="Arial" charset="0"/>
                <a:ea typeface="Arial" charset="0"/>
                <a:cs typeface="Arial" charset="0"/>
              </a:rPr>
              <a:t> </a:t>
            </a:r>
            <a:r>
              <a:rPr lang="en-US" sz="1600" i="1" dirty="0" err="1">
                <a:latin typeface="Arial" charset="0"/>
                <a:ea typeface="Arial" charset="0"/>
                <a:cs typeface="Arial" charset="0"/>
              </a:rPr>
              <a:t>taeda</a:t>
            </a:r>
            <a:r>
              <a:rPr lang="en-US" sz="1600" i="1" dirty="0">
                <a:latin typeface="Arial" charset="0"/>
                <a:ea typeface="Arial" charset="0"/>
                <a:cs typeface="Arial" charset="0"/>
              </a:rPr>
              <a:t>, </a:t>
            </a:r>
            <a:r>
              <a:rPr lang="en-US" sz="1600" i="1" dirty="0" err="1">
                <a:latin typeface="Arial" charset="0"/>
                <a:ea typeface="Arial" charset="0"/>
                <a:cs typeface="Arial" charset="0"/>
              </a:rPr>
              <a:t>Pinus</a:t>
            </a:r>
            <a:r>
              <a:rPr lang="en-US" sz="1600" i="1" dirty="0">
                <a:latin typeface="Arial" charset="0"/>
                <a:ea typeface="Arial" charset="0"/>
                <a:cs typeface="Arial" charset="0"/>
              </a:rPr>
              <a:t> </a:t>
            </a:r>
            <a:r>
              <a:rPr lang="en-US" sz="1600" i="1" dirty="0" err="1">
                <a:latin typeface="Arial" charset="0"/>
                <a:ea typeface="Arial" charset="0"/>
                <a:cs typeface="Arial" charset="0"/>
              </a:rPr>
              <a:t>lambertiana</a:t>
            </a:r>
            <a:r>
              <a:rPr lang="en-US" sz="1600" dirty="0">
                <a:latin typeface="Arial" charset="0"/>
                <a:ea typeface="Arial" charset="0"/>
                <a:cs typeface="Arial" charset="0"/>
              </a:rPr>
              <a:t>, and hybrid poplar. </a:t>
            </a:r>
            <a:endParaRPr lang="en-US" sz="1600" dirty="0" smtClean="0">
              <a:latin typeface="Arial" charset="0"/>
              <a:ea typeface="Arial" charset="0"/>
              <a:cs typeface="Arial" charset="0"/>
            </a:endParaRPr>
          </a:p>
          <a:p>
            <a:pPr>
              <a:lnSpc>
                <a:spcPct val="100000"/>
              </a:lnSpc>
              <a:spcBef>
                <a:spcPts val="0"/>
              </a:spcBef>
            </a:pPr>
            <a:r>
              <a:rPr lang="en-US" sz="1600" dirty="0" smtClean="0">
                <a:latin typeface="Arial" charset="0"/>
                <a:ea typeface="Arial" charset="0"/>
                <a:cs typeface="Arial" charset="0"/>
              </a:rPr>
              <a:t>R gene from Poplar </a:t>
            </a:r>
            <a:r>
              <a:rPr lang="en-US" sz="1600" dirty="0">
                <a:latin typeface="Arial" charset="0"/>
                <a:ea typeface="Arial" charset="0"/>
                <a:cs typeface="Arial" charset="0"/>
              </a:rPr>
              <a:t>and their hybrids </a:t>
            </a:r>
            <a:r>
              <a:rPr lang="en-US" sz="1600" dirty="0" smtClean="0">
                <a:latin typeface="Arial" charset="0"/>
                <a:ea typeface="Arial" charset="0"/>
                <a:cs typeface="Arial" charset="0"/>
              </a:rPr>
              <a:t>during </a:t>
            </a:r>
            <a:r>
              <a:rPr lang="en-US" sz="1600" dirty="0">
                <a:latin typeface="Arial" charset="0"/>
                <a:ea typeface="Arial" charset="0"/>
                <a:cs typeface="Arial" charset="0"/>
              </a:rPr>
              <a:t>the interaction with the leaf rust pathogen </a:t>
            </a:r>
            <a:r>
              <a:rPr lang="en-US" sz="1600" i="1" dirty="0" err="1">
                <a:latin typeface="Arial" charset="0"/>
                <a:ea typeface="Arial" charset="0"/>
                <a:cs typeface="Arial" charset="0"/>
              </a:rPr>
              <a:t>Melampsora</a:t>
            </a:r>
            <a:r>
              <a:rPr lang="en-US" sz="1600" i="1" dirty="0">
                <a:latin typeface="Arial" charset="0"/>
                <a:ea typeface="Arial" charset="0"/>
                <a:cs typeface="Arial" charset="0"/>
              </a:rPr>
              <a:t> medusa</a:t>
            </a:r>
            <a:r>
              <a:rPr lang="en-US" sz="1600" dirty="0">
                <a:latin typeface="Arial" charset="0"/>
                <a:ea typeface="Arial" charset="0"/>
                <a:cs typeface="Arial" charset="0"/>
              </a:rPr>
              <a:t>. </a:t>
            </a:r>
            <a:endParaRPr lang="en-US" sz="1600" dirty="0" smtClean="0">
              <a:latin typeface="Arial" charset="0"/>
              <a:ea typeface="Arial" charset="0"/>
              <a:cs typeface="Arial" charset="0"/>
            </a:endParaRPr>
          </a:p>
          <a:p>
            <a:pPr marL="0" indent="0">
              <a:buNone/>
            </a:pPr>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sp>
        <p:nvSpPr>
          <p:cNvPr id="4" name="Title 1"/>
          <p:cNvSpPr>
            <a:spLocks noGrp="1"/>
          </p:cNvSpPr>
          <p:nvPr>
            <p:ph type="title"/>
          </p:nvPr>
        </p:nvSpPr>
        <p:spPr>
          <a:xfrm>
            <a:off x="185896" y="0"/>
            <a:ext cx="7886700" cy="1325563"/>
          </a:xfrm>
        </p:spPr>
        <p:txBody>
          <a:bodyPr>
            <a:normAutofit/>
          </a:bodyPr>
          <a:lstStyle/>
          <a:p>
            <a:r>
              <a:rPr lang="en-US" sz="2800" b="1" dirty="0" smtClean="0">
                <a:latin typeface="Arial" charset="0"/>
                <a:ea typeface="Arial" charset="0"/>
                <a:cs typeface="Arial" charset="0"/>
              </a:rPr>
              <a:t>Gene for Resistance</a:t>
            </a:r>
            <a:endParaRPr lang="en-US" sz="2800" b="1" dirty="0">
              <a:latin typeface="Arial" charset="0"/>
              <a:ea typeface="Arial" charset="0"/>
              <a:cs typeface="Arial" charset="0"/>
            </a:endParaRPr>
          </a:p>
        </p:txBody>
      </p:sp>
      <p:sp>
        <p:nvSpPr>
          <p:cNvPr id="5" name="Rectangle 4"/>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6" name="Rectangle 5"/>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8" name="Picture 7"/>
          <p:cNvPicPr>
            <a:picLocks noChangeAspect="1"/>
          </p:cNvPicPr>
          <p:nvPr/>
        </p:nvPicPr>
        <p:blipFill>
          <a:blip r:embed="rId4"/>
          <a:stretch>
            <a:fillRect/>
          </a:stretch>
        </p:blipFill>
        <p:spPr>
          <a:xfrm>
            <a:off x="185895" y="961249"/>
            <a:ext cx="6417217" cy="1410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17" y="1305940"/>
            <a:ext cx="3478688" cy="382655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245" y="3609331"/>
            <a:ext cx="2645384" cy="152316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9245" y="1305941"/>
            <a:ext cx="3348300" cy="22322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6869" y="3609330"/>
            <a:ext cx="2291142" cy="1533901"/>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t="4734"/>
          <a:stretch/>
        </p:blipFill>
        <p:spPr>
          <a:xfrm>
            <a:off x="7079785" y="1290181"/>
            <a:ext cx="1900202" cy="2247960"/>
          </a:xfrm>
          <a:prstGeom prst="rect">
            <a:avLst/>
          </a:prstGeom>
        </p:spPr>
      </p:pic>
    </p:spTree>
    <p:extLst>
      <p:ext uri="{BB962C8B-B14F-4D97-AF65-F5344CB8AC3E}">
        <p14:creationId xmlns:p14="http://schemas.microsoft.com/office/powerpoint/2010/main" val="841148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000077" y="-1280837"/>
            <a:ext cx="5110662" cy="8750302"/>
          </a:xfrm>
          <a:prstGeom prst="rect">
            <a:avLst/>
          </a:prstGeom>
        </p:spPr>
      </p:pic>
    </p:spTree>
    <p:extLst>
      <p:ext uri="{BB962C8B-B14F-4D97-AF65-F5344CB8AC3E}">
        <p14:creationId xmlns:p14="http://schemas.microsoft.com/office/powerpoint/2010/main" val="1239036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401" y="4838775"/>
            <a:ext cx="8893480" cy="1474452"/>
          </a:xfrm>
        </p:spPr>
        <p:txBody>
          <a:bodyPr>
            <a:normAutofit/>
          </a:bodyPr>
          <a:lstStyle/>
          <a:p>
            <a:r>
              <a:rPr lang="en-US" sz="1600" dirty="0">
                <a:latin typeface="Arial" charset="0"/>
                <a:ea typeface="Arial" charset="0"/>
                <a:cs typeface="Arial" charset="0"/>
              </a:rPr>
              <a:t>C</a:t>
            </a:r>
            <a:r>
              <a:rPr lang="en-US" sz="1600" dirty="0" smtClean="0">
                <a:latin typeface="Arial" charset="0"/>
                <a:ea typeface="Arial" charset="0"/>
                <a:cs typeface="Arial" charset="0"/>
              </a:rPr>
              <a:t>onventional </a:t>
            </a:r>
            <a:r>
              <a:rPr lang="en-US" sz="1600" dirty="0">
                <a:latin typeface="Arial" charset="0"/>
                <a:ea typeface="Arial" charset="0"/>
                <a:cs typeface="Arial" charset="0"/>
              </a:rPr>
              <a:t>seed orchard and selection breeding practices </a:t>
            </a:r>
            <a:r>
              <a:rPr lang="en-US" sz="1600" dirty="0" smtClean="0">
                <a:latin typeface="Arial" charset="0"/>
                <a:ea typeface="Arial" charset="0"/>
                <a:cs typeface="Arial" charset="0"/>
              </a:rPr>
              <a:t>vs. molecular </a:t>
            </a:r>
            <a:r>
              <a:rPr lang="en-US" sz="1600" dirty="0">
                <a:latin typeface="Arial" charset="0"/>
                <a:ea typeface="Arial" charset="0"/>
                <a:cs typeface="Arial" charset="0"/>
              </a:rPr>
              <a:t>tree breeding and marker-assisted selection (MAS). </a:t>
            </a:r>
            <a:endParaRPr lang="en-US" sz="1600" dirty="0" smtClean="0">
              <a:latin typeface="Arial" charset="0"/>
              <a:ea typeface="Arial" charset="0"/>
              <a:cs typeface="Arial" charset="0"/>
            </a:endParaRPr>
          </a:p>
          <a:p>
            <a:r>
              <a:rPr lang="en-US" sz="1600" dirty="0" smtClean="0">
                <a:latin typeface="Arial" charset="0"/>
                <a:ea typeface="Arial" charset="0"/>
                <a:cs typeface="Arial" charset="0"/>
              </a:rPr>
              <a:t>SSR marker maps vs. advance of next-generation sequencing (NGS) technologies (SNPs) </a:t>
            </a:r>
          </a:p>
          <a:p>
            <a:r>
              <a:rPr lang="en-US" sz="1600" dirty="0" smtClean="0">
                <a:latin typeface="Arial" charset="0"/>
                <a:ea typeface="Arial" charset="0"/>
                <a:cs typeface="Arial" charset="0"/>
              </a:rPr>
              <a:t>Generated SNP maps are particularly useful in association studies for complex trait dissection that include most of the economically and ecologically important traits of forest trees. </a:t>
            </a:r>
          </a:p>
        </p:txBody>
      </p:sp>
      <p:sp>
        <p:nvSpPr>
          <p:cNvPr id="4" name="Title 1"/>
          <p:cNvSpPr txBox="1">
            <a:spLocks/>
          </p:cNvSpPr>
          <p:nvPr/>
        </p:nvSpPr>
        <p:spPr>
          <a:xfrm>
            <a:off x="185896"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latin typeface="Arial" charset="0"/>
                <a:ea typeface="Arial" charset="0"/>
                <a:cs typeface="Arial" charset="0"/>
              </a:rPr>
              <a:t>Breeding for Resistance</a:t>
            </a:r>
            <a:endParaRPr lang="en-US" sz="2800" b="1" dirty="0">
              <a:latin typeface="Arial" charset="0"/>
              <a:ea typeface="Arial" charset="0"/>
              <a:cs typeface="Arial" charset="0"/>
            </a:endParaRPr>
          </a:p>
        </p:txBody>
      </p:sp>
      <p:sp>
        <p:nvSpPr>
          <p:cNvPr id="5" name="Rectangle 4"/>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6" name="Rectangle 5"/>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8" name="Picture 7"/>
          <p:cNvPicPr>
            <a:picLocks noChangeAspect="1"/>
          </p:cNvPicPr>
          <p:nvPr/>
        </p:nvPicPr>
        <p:blipFill>
          <a:blip r:embed="rId4"/>
          <a:stretch>
            <a:fillRect/>
          </a:stretch>
        </p:blipFill>
        <p:spPr>
          <a:xfrm>
            <a:off x="185895" y="961249"/>
            <a:ext cx="6417217" cy="1410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447" y="1321847"/>
            <a:ext cx="4270553" cy="310265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481"/>
          <a:stretch/>
        </p:blipFill>
        <p:spPr>
          <a:xfrm>
            <a:off x="0" y="1681526"/>
            <a:ext cx="4873447" cy="2564844"/>
          </a:xfrm>
          <a:prstGeom prst="rect">
            <a:avLst/>
          </a:prstGeom>
        </p:spPr>
      </p:pic>
    </p:spTree>
    <p:extLst>
      <p:ext uri="{BB962C8B-B14F-4D97-AF65-F5344CB8AC3E}">
        <p14:creationId xmlns:p14="http://schemas.microsoft.com/office/powerpoint/2010/main" val="2103318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6574" y="227671"/>
            <a:ext cx="3592513" cy="4613543"/>
          </a:xfrm>
          <a:prstGeom prst="rect">
            <a:avLst/>
          </a:prstGeom>
        </p:spPr>
      </p:pic>
      <p:pic>
        <p:nvPicPr>
          <p:cNvPr id="5" name="Picture 4"/>
          <p:cNvPicPr>
            <a:picLocks noChangeAspect="1"/>
          </p:cNvPicPr>
          <p:nvPr/>
        </p:nvPicPr>
        <p:blipFill>
          <a:blip r:embed="rId3"/>
          <a:stretch>
            <a:fillRect/>
          </a:stretch>
        </p:blipFill>
        <p:spPr>
          <a:xfrm>
            <a:off x="4209742" y="488130"/>
            <a:ext cx="4714509" cy="3532187"/>
          </a:xfrm>
          <a:prstGeom prst="rect">
            <a:avLst/>
          </a:prstGeom>
        </p:spPr>
      </p:pic>
      <p:sp>
        <p:nvSpPr>
          <p:cNvPr id="6" name="Rectangle 5"/>
          <p:cNvSpPr/>
          <p:nvPr/>
        </p:nvSpPr>
        <p:spPr>
          <a:xfrm>
            <a:off x="4572000" y="4179494"/>
            <a:ext cx="4572000" cy="1323439"/>
          </a:xfrm>
          <a:prstGeom prst="rect">
            <a:avLst/>
          </a:prstGeom>
        </p:spPr>
        <p:txBody>
          <a:bodyPr>
            <a:spAutoFit/>
          </a:bodyPr>
          <a:lstStyle/>
          <a:p>
            <a:r>
              <a:rPr lang="en-US" sz="1600" dirty="0">
                <a:latin typeface="Arial" charset="0"/>
                <a:ea typeface="Arial" charset="0"/>
                <a:cs typeface="Arial" charset="0"/>
              </a:rPr>
              <a:t>SNP interactions among candidate SNPs for rust resistance in </a:t>
            </a:r>
            <a:r>
              <a:rPr lang="en-US" sz="1600" i="1" dirty="0">
                <a:latin typeface="Arial" charset="0"/>
                <a:ea typeface="Arial" charset="0"/>
                <a:cs typeface="Arial" charset="0"/>
              </a:rPr>
              <a:t>E. </a:t>
            </a:r>
            <a:r>
              <a:rPr lang="en-US" sz="1600" i="1" dirty="0" err="1">
                <a:latin typeface="Arial" charset="0"/>
                <a:ea typeface="Arial" charset="0"/>
                <a:cs typeface="Arial" charset="0"/>
              </a:rPr>
              <a:t>grandis</a:t>
            </a:r>
            <a:r>
              <a:rPr lang="en-US" sz="1600" i="1" dirty="0">
                <a:latin typeface="Arial" charset="0"/>
                <a:ea typeface="Arial" charset="0"/>
                <a:cs typeface="Arial" charset="0"/>
              </a:rPr>
              <a:t>. </a:t>
            </a:r>
            <a:r>
              <a:rPr lang="en-US" sz="1600" dirty="0">
                <a:latin typeface="Arial" charset="0"/>
                <a:ea typeface="Arial" charset="0"/>
                <a:cs typeface="Arial" charset="0"/>
              </a:rPr>
              <a:t>Highlighted genes include the three </a:t>
            </a:r>
            <a:r>
              <a:rPr lang="en-US" sz="1600" dirty="0" err="1">
                <a:latin typeface="Arial" charset="0"/>
                <a:ea typeface="Arial" charset="0"/>
                <a:cs typeface="Arial" charset="0"/>
              </a:rPr>
              <a:t>bZIPs</a:t>
            </a:r>
            <a:r>
              <a:rPr lang="en-US" sz="1600" dirty="0">
                <a:latin typeface="Arial" charset="0"/>
                <a:ea typeface="Arial" charset="0"/>
                <a:cs typeface="Arial" charset="0"/>
              </a:rPr>
              <a:t> and three NB-LRR genes that were identified in single SNP association analysis</a:t>
            </a:r>
            <a:r>
              <a:rPr lang="en-US" sz="1500" dirty="0">
                <a:latin typeface="Arial" charset="0"/>
                <a:ea typeface="Arial" charset="0"/>
                <a:cs typeface="Arial" charset="0"/>
              </a:rPr>
              <a:t>. </a:t>
            </a:r>
          </a:p>
        </p:txBody>
      </p:sp>
      <p:sp>
        <p:nvSpPr>
          <p:cNvPr id="7" name="Rectangle 6"/>
          <p:cNvSpPr/>
          <p:nvPr/>
        </p:nvSpPr>
        <p:spPr>
          <a:xfrm>
            <a:off x="285750" y="4929008"/>
            <a:ext cx="3923992" cy="1569660"/>
          </a:xfrm>
          <a:prstGeom prst="rect">
            <a:avLst/>
          </a:prstGeom>
        </p:spPr>
        <p:txBody>
          <a:bodyPr wrap="square">
            <a:spAutoFit/>
          </a:bodyPr>
          <a:lstStyle/>
          <a:p>
            <a:r>
              <a:rPr lang="en-US" sz="1600" dirty="0">
                <a:latin typeface="Arial" charset="0"/>
                <a:ea typeface="Arial" charset="0"/>
                <a:cs typeface="Arial" charset="0"/>
              </a:rPr>
              <a:t>Position of SNPs significantly associated with rust resistance in </a:t>
            </a:r>
            <a:r>
              <a:rPr lang="en-US" sz="1600" i="1" dirty="0">
                <a:latin typeface="Arial" charset="0"/>
                <a:ea typeface="Arial" charset="0"/>
                <a:cs typeface="Arial" charset="0"/>
              </a:rPr>
              <a:t>E. </a:t>
            </a:r>
            <a:r>
              <a:rPr lang="en-US" sz="1600" i="1" dirty="0" err="1">
                <a:latin typeface="Arial" charset="0"/>
                <a:ea typeface="Arial" charset="0"/>
                <a:cs typeface="Arial" charset="0"/>
              </a:rPr>
              <a:t>grandis</a:t>
            </a:r>
            <a:r>
              <a:rPr lang="en-US" sz="1600" i="1" dirty="0">
                <a:latin typeface="Arial" charset="0"/>
                <a:ea typeface="Arial" charset="0"/>
                <a:cs typeface="Arial" charset="0"/>
              </a:rPr>
              <a:t> </a:t>
            </a:r>
            <a:r>
              <a:rPr lang="en-US" sz="1600" dirty="0">
                <a:latin typeface="Arial" charset="0"/>
                <a:ea typeface="Arial" charset="0"/>
                <a:cs typeface="Arial" charset="0"/>
              </a:rPr>
              <a:t>that occur on chromosome 3. The three NB-LRR in red text were also found to be significantly associated with rust resistance using SNP </a:t>
            </a:r>
          </a:p>
        </p:txBody>
      </p:sp>
    </p:spTree>
    <p:extLst>
      <p:ext uri="{BB962C8B-B14F-4D97-AF65-F5344CB8AC3E}">
        <p14:creationId xmlns:p14="http://schemas.microsoft.com/office/powerpoint/2010/main" val="46870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895" y="4903538"/>
            <a:ext cx="8580329" cy="1630769"/>
          </a:xfrm>
        </p:spPr>
        <p:txBody>
          <a:bodyPr>
            <a:normAutofit lnSpcReduction="10000"/>
          </a:bodyPr>
          <a:lstStyle/>
          <a:p>
            <a:r>
              <a:rPr lang="en-US" sz="1600" dirty="0" smtClean="0">
                <a:latin typeface="Arial" charset="0"/>
                <a:ea typeface="Arial" charset="0"/>
                <a:cs typeface="Arial" charset="0"/>
              </a:rPr>
              <a:t>Genetic </a:t>
            </a:r>
            <a:r>
              <a:rPr lang="en-US" sz="1600" dirty="0">
                <a:latin typeface="Arial" charset="0"/>
                <a:ea typeface="Arial" charset="0"/>
                <a:cs typeface="Arial" charset="0"/>
              </a:rPr>
              <a:t>transformation followed </a:t>
            </a:r>
            <a:r>
              <a:rPr lang="en-US" sz="1600" dirty="0" smtClean="0">
                <a:latin typeface="Arial" charset="0"/>
                <a:ea typeface="Arial" charset="0"/>
                <a:cs typeface="Arial" charset="0"/>
              </a:rPr>
              <a:t>by </a:t>
            </a:r>
            <a:r>
              <a:rPr lang="en-US" sz="1600" dirty="0">
                <a:latin typeface="Arial" charset="0"/>
                <a:ea typeface="Arial" charset="0"/>
                <a:cs typeface="Arial" charset="0"/>
              </a:rPr>
              <a:t>somatic embryogenesis </a:t>
            </a:r>
            <a:endParaRPr lang="en-US" sz="1600" dirty="0" smtClean="0">
              <a:latin typeface="Arial" charset="0"/>
              <a:ea typeface="Arial" charset="0"/>
              <a:cs typeface="Arial" charset="0"/>
            </a:endParaRPr>
          </a:p>
          <a:p>
            <a:r>
              <a:rPr lang="en-US" sz="1600" dirty="0" smtClean="0">
                <a:latin typeface="Arial" charset="0"/>
                <a:ea typeface="Arial" charset="0"/>
                <a:cs typeface="Arial" charset="0"/>
              </a:rPr>
              <a:t>Improvement </a:t>
            </a:r>
            <a:r>
              <a:rPr lang="en-US" sz="1600" dirty="0">
                <a:latin typeface="Arial" charset="0"/>
                <a:ea typeface="Arial" charset="0"/>
                <a:cs typeface="Arial" charset="0"/>
              </a:rPr>
              <a:t>of tree resistance against herbivorous insects and microbial pathogens </a:t>
            </a:r>
            <a:r>
              <a:rPr lang="en-US" sz="1600" dirty="0" smtClean="0">
                <a:latin typeface="Arial" charset="0"/>
                <a:ea typeface="Arial" charset="0"/>
                <a:cs typeface="Arial" charset="0"/>
              </a:rPr>
              <a:t>as principal goal </a:t>
            </a:r>
          </a:p>
          <a:p>
            <a:r>
              <a:rPr lang="en-US" sz="1600" dirty="0" smtClean="0">
                <a:latin typeface="Arial" charset="0"/>
                <a:ea typeface="Arial" charset="0"/>
                <a:cs typeface="Arial" charset="0"/>
              </a:rPr>
              <a:t>Current </a:t>
            </a:r>
            <a:r>
              <a:rPr lang="en-US" sz="1600" dirty="0">
                <a:latin typeface="Arial" charset="0"/>
                <a:ea typeface="Arial" charset="0"/>
                <a:cs typeface="Arial" charset="0"/>
              </a:rPr>
              <a:t>strategies to engineer </a:t>
            </a:r>
            <a:r>
              <a:rPr lang="en-US" sz="1600" dirty="0" smtClean="0">
                <a:latin typeface="Arial" charset="0"/>
                <a:ea typeface="Arial" charset="0"/>
                <a:cs typeface="Arial" charset="0"/>
              </a:rPr>
              <a:t>pathogen-resistant </a:t>
            </a:r>
            <a:r>
              <a:rPr lang="en-US" sz="1600" dirty="0">
                <a:latin typeface="Arial" charset="0"/>
                <a:ea typeface="Arial" charset="0"/>
                <a:cs typeface="Arial" charset="0"/>
              </a:rPr>
              <a:t>trees rely on the heterologous </a:t>
            </a:r>
            <a:r>
              <a:rPr lang="en-US" sz="1600" dirty="0" smtClean="0">
                <a:latin typeface="Arial" charset="0"/>
                <a:ea typeface="Arial" charset="0"/>
                <a:cs typeface="Arial" charset="0"/>
              </a:rPr>
              <a:t>expression </a:t>
            </a:r>
            <a:r>
              <a:rPr lang="en-US" sz="1600" dirty="0">
                <a:latin typeface="Arial" charset="0"/>
                <a:ea typeface="Arial" charset="0"/>
                <a:cs typeface="Arial" charset="0"/>
              </a:rPr>
              <a:t>of proteins of different origin providing protection against certain classes of pathogens. </a:t>
            </a:r>
          </a:p>
          <a:p>
            <a:r>
              <a:rPr lang="en-US" sz="1600" dirty="0">
                <a:latin typeface="Arial" charset="0"/>
                <a:ea typeface="Arial" charset="0"/>
                <a:cs typeface="Arial" charset="0"/>
              </a:rPr>
              <a:t>I</a:t>
            </a:r>
            <a:r>
              <a:rPr lang="en-US" sz="1600" dirty="0" smtClean="0">
                <a:latin typeface="Arial" charset="0"/>
                <a:ea typeface="Arial" charset="0"/>
                <a:cs typeface="Arial" charset="0"/>
              </a:rPr>
              <a:t>dentify </a:t>
            </a:r>
            <a:r>
              <a:rPr lang="en-US" sz="1600" dirty="0">
                <a:latin typeface="Arial" charset="0"/>
                <a:ea typeface="Arial" charset="0"/>
                <a:cs typeface="Arial" charset="0"/>
              </a:rPr>
              <a:t>specific receptor </a:t>
            </a:r>
            <a:r>
              <a:rPr lang="en-US" sz="1600" dirty="0" smtClean="0">
                <a:latin typeface="Arial" charset="0"/>
                <a:ea typeface="Arial" charset="0"/>
                <a:cs typeface="Arial" charset="0"/>
              </a:rPr>
              <a:t>proteins </a:t>
            </a:r>
            <a:r>
              <a:rPr lang="en-US" sz="1600" dirty="0">
                <a:latin typeface="Arial" charset="0"/>
                <a:ea typeface="Arial" charset="0"/>
                <a:cs typeface="Arial" charset="0"/>
              </a:rPr>
              <a:t>conferring resistance to certain microbial pathogens </a:t>
            </a:r>
          </a:p>
          <a:p>
            <a:pPr marL="0" indent="0">
              <a:buNone/>
            </a:pPr>
            <a:endParaRPr lang="en-US" sz="1400" dirty="0">
              <a:latin typeface="Arial" charset="0"/>
              <a:ea typeface="Arial" charset="0"/>
              <a:cs typeface="Arial" charset="0"/>
            </a:endParaRPr>
          </a:p>
          <a:p>
            <a:endParaRPr lang="en-US" sz="1400" dirty="0">
              <a:latin typeface="Arial" charset="0"/>
              <a:ea typeface="Arial" charset="0"/>
              <a:cs typeface="Arial" charset="0"/>
            </a:endParaRPr>
          </a:p>
        </p:txBody>
      </p:sp>
      <p:sp>
        <p:nvSpPr>
          <p:cNvPr id="4" name="Title 1"/>
          <p:cNvSpPr txBox="1">
            <a:spLocks/>
          </p:cNvSpPr>
          <p:nvPr/>
        </p:nvSpPr>
        <p:spPr>
          <a:xfrm>
            <a:off x="185896"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latin typeface="Arial" charset="0"/>
                <a:ea typeface="Arial" charset="0"/>
                <a:cs typeface="Arial" charset="0"/>
              </a:rPr>
              <a:t>Genetic Engineering for Resistance</a:t>
            </a:r>
            <a:endParaRPr lang="en-US" sz="2800" b="1" dirty="0">
              <a:latin typeface="Arial" charset="0"/>
              <a:ea typeface="Arial" charset="0"/>
              <a:cs typeface="Arial" charset="0"/>
            </a:endParaRPr>
          </a:p>
        </p:txBody>
      </p:sp>
      <p:sp>
        <p:nvSpPr>
          <p:cNvPr id="5" name="Rectangle 4"/>
          <p:cNvSpPr/>
          <p:nvPr/>
        </p:nvSpPr>
        <p:spPr>
          <a:xfrm>
            <a:off x="6236947" y="401240"/>
            <a:ext cx="740755" cy="523220"/>
          </a:xfrm>
          <a:prstGeom prst="rect">
            <a:avLst/>
          </a:prstGeom>
        </p:spPr>
        <p:txBody>
          <a:bodyPr wrap="square">
            <a:spAutoFit/>
          </a:bodyPr>
          <a:lstStyle/>
          <a:p>
            <a:r>
              <a:rPr lang="en-US" sz="2800" dirty="0">
                <a:solidFill>
                  <a:srgbClr val="000000"/>
                </a:solidFill>
                <a:latin typeface="AppleColorEmoji" charset="-128"/>
              </a:rPr>
              <a:t>🍄</a:t>
            </a:r>
            <a:endParaRPr lang="en-US" sz="2800" dirty="0"/>
          </a:p>
        </p:txBody>
      </p:sp>
      <p:sp>
        <p:nvSpPr>
          <p:cNvPr id="6" name="Rectangle 5"/>
          <p:cNvSpPr/>
          <p:nvPr/>
        </p:nvSpPr>
        <p:spPr>
          <a:xfrm>
            <a:off x="6603113" y="253363"/>
            <a:ext cx="696717" cy="707886"/>
          </a:xfrm>
          <a:prstGeom prst="rect">
            <a:avLst/>
          </a:prstGeom>
        </p:spPr>
        <p:txBody>
          <a:bodyPr wrap="square">
            <a:spAutoFit/>
          </a:bodyPr>
          <a:lstStyle/>
          <a:p>
            <a:r>
              <a:rPr lang="en-US" sz="4000" dirty="0">
                <a:solidFill>
                  <a:srgbClr val="000000"/>
                </a:solidFill>
                <a:latin typeface="AppleColorEmoji" charset="-128"/>
              </a:rPr>
              <a:t>🌳</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6107" y="293494"/>
            <a:ext cx="493416" cy="627625"/>
          </a:xfrm>
          <a:prstGeom prst="rect">
            <a:avLst/>
          </a:prstGeom>
        </p:spPr>
      </p:pic>
      <p:pic>
        <p:nvPicPr>
          <p:cNvPr id="8" name="Picture 7"/>
          <p:cNvPicPr>
            <a:picLocks noChangeAspect="1"/>
          </p:cNvPicPr>
          <p:nvPr/>
        </p:nvPicPr>
        <p:blipFill>
          <a:blip r:embed="rId4"/>
          <a:stretch>
            <a:fillRect/>
          </a:stretch>
        </p:blipFill>
        <p:spPr>
          <a:xfrm>
            <a:off x="185895" y="961249"/>
            <a:ext cx="6417217" cy="141038"/>
          </a:xfrm>
          <a:prstGeom prst="rect">
            <a:avLst/>
          </a:prstGeom>
        </p:spPr>
      </p:pic>
      <p:pic>
        <p:nvPicPr>
          <p:cNvPr id="2" name="Picture 1"/>
          <p:cNvPicPr>
            <a:picLocks noChangeAspect="1"/>
          </p:cNvPicPr>
          <p:nvPr/>
        </p:nvPicPr>
        <p:blipFill>
          <a:blip r:embed="rId5"/>
          <a:stretch>
            <a:fillRect/>
          </a:stretch>
        </p:blipFill>
        <p:spPr>
          <a:xfrm>
            <a:off x="93279" y="1139076"/>
            <a:ext cx="4167812" cy="1861353"/>
          </a:xfrm>
          <a:prstGeom prst="rect">
            <a:avLst/>
          </a:prstGeom>
        </p:spPr>
      </p:pic>
      <p:pic>
        <p:nvPicPr>
          <p:cNvPr id="9" name="Picture 8"/>
          <p:cNvPicPr>
            <a:picLocks noChangeAspect="1"/>
          </p:cNvPicPr>
          <p:nvPr/>
        </p:nvPicPr>
        <p:blipFill>
          <a:blip r:embed="rId6"/>
          <a:stretch>
            <a:fillRect/>
          </a:stretch>
        </p:blipFill>
        <p:spPr>
          <a:xfrm>
            <a:off x="93279" y="3112754"/>
            <a:ext cx="4191657" cy="1634362"/>
          </a:xfrm>
          <a:prstGeom prst="rect">
            <a:avLst/>
          </a:prstGeom>
        </p:spPr>
      </p:pic>
      <p:pic>
        <p:nvPicPr>
          <p:cNvPr id="10" name="Picture 9"/>
          <p:cNvPicPr>
            <a:picLocks noChangeAspect="1"/>
          </p:cNvPicPr>
          <p:nvPr/>
        </p:nvPicPr>
        <p:blipFill>
          <a:blip r:embed="rId7"/>
          <a:stretch>
            <a:fillRect/>
          </a:stretch>
        </p:blipFill>
        <p:spPr>
          <a:xfrm>
            <a:off x="4119185" y="1168172"/>
            <a:ext cx="5024815" cy="2588032"/>
          </a:xfrm>
          <a:prstGeom prst="rect">
            <a:avLst/>
          </a:prstGeom>
        </p:spPr>
      </p:pic>
      <p:sp>
        <p:nvSpPr>
          <p:cNvPr id="11" name="Rectangle 10"/>
          <p:cNvSpPr/>
          <p:nvPr/>
        </p:nvSpPr>
        <p:spPr>
          <a:xfrm>
            <a:off x="4534290" y="3895195"/>
            <a:ext cx="4572000" cy="830997"/>
          </a:xfrm>
          <a:prstGeom prst="rect">
            <a:avLst/>
          </a:prstGeom>
        </p:spPr>
        <p:txBody>
          <a:bodyPr>
            <a:spAutoFit/>
          </a:bodyPr>
          <a:lstStyle/>
          <a:p>
            <a:r>
              <a:rPr lang="en-US" sz="1600" dirty="0">
                <a:latin typeface="Times" charset="0"/>
              </a:rPr>
              <a:t>Enhanced resistance to the poplar fungal pathogen, </a:t>
            </a:r>
            <a:r>
              <a:rPr lang="en-US" sz="1600" i="1" dirty="0" err="1">
                <a:latin typeface="Times" charset="0"/>
              </a:rPr>
              <a:t>Septoria</a:t>
            </a:r>
            <a:r>
              <a:rPr lang="en-US" sz="1600" i="1" dirty="0">
                <a:latin typeface="Times" charset="0"/>
              </a:rPr>
              <a:t> </a:t>
            </a:r>
            <a:r>
              <a:rPr lang="en-US" sz="1600" i="1" dirty="0" err="1">
                <a:latin typeface="Times" charset="0"/>
              </a:rPr>
              <a:t>musiva</a:t>
            </a:r>
            <a:r>
              <a:rPr lang="en-US" sz="1600" dirty="0">
                <a:latin typeface="Times" charset="0"/>
              </a:rPr>
              <a:t>, in hybrid poplar clones transformed with genes encoding antimicrobial peptides </a:t>
            </a:r>
            <a:endParaRPr lang="en-US" sz="1600" dirty="0"/>
          </a:p>
        </p:txBody>
      </p:sp>
    </p:spTree>
    <p:extLst>
      <p:ext uri="{BB962C8B-B14F-4D97-AF65-F5344CB8AC3E}">
        <p14:creationId xmlns:p14="http://schemas.microsoft.com/office/powerpoint/2010/main" val="392035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3482</TotalTime>
  <Words>2244</Words>
  <Application>Microsoft Office PowerPoint</Application>
  <PresentationFormat>On-screen Show (4:3)</PresentationFormat>
  <Paragraphs>143</Paragraphs>
  <Slides>16</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AdvPS6F00</vt:lpstr>
      <vt:lpstr>AdvPS6F0B</vt:lpstr>
      <vt:lpstr>Al Bayan Plain</vt:lpstr>
      <vt:lpstr>Apple Chancery</vt:lpstr>
      <vt:lpstr>AppleColorEmoji</vt:lpstr>
      <vt:lpstr>Arial</vt:lpstr>
      <vt:lpstr>Calibri</vt:lpstr>
      <vt:lpstr>Calibri Light</vt:lpstr>
      <vt:lpstr>JansonText</vt:lpstr>
      <vt:lpstr>Times</vt:lpstr>
      <vt:lpstr>TimesNewRomanPSMT</vt:lpstr>
      <vt:lpstr>Wingdings</vt:lpstr>
      <vt:lpstr>Office Theme</vt:lpstr>
      <vt:lpstr>PowerPoint Presentation</vt:lpstr>
      <vt:lpstr>Importance of Forest Trees</vt:lpstr>
      <vt:lpstr>Strategies</vt:lpstr>
      <vt:lpstr>PowerPoint Presentation</vt:lpstr>
      <vt:lpstr>Gene for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Tree-Microbe Interaction</vt:lpstr>
      <vt:lpstr>PowerPoint Presentation</vt:lpstr>
      <vt:lpstr>References</vt:lpstr>
      <vt:lpstr>Daghang salamat!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of tree-microbe interactions</dc:title>
  <dc:creator>Microsoft Office User</dc:creator>
  <cp:lastModifiedBy>Joy</cp:lastModifiedBy>
  <cp:revision>85</cp:revision>
  <cp:lastPrinted>2016-11-16T05:20:10Z</cp:lastPrinted>
  <dcterms:created xsi:type="dcterms:W3CDTF">2016-11-15T02:46:50Z</dcterms:created>
  <dcterms:modified xsi:type="dcterms:W3CDTF">2016-11-25T08:41:04Z</dcterms:modified>
</cp:coreProperties>
</file>