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6" r:id="rId3"/>
  </p:sldMasterIdLst>
  <p:notesMasterIdLst>
    <p:notesMasterId r:id="rId33"/>
  </p:notesMasterIdLst>
  <p:sldIdLst>
    <p:sldId id="273" r:id="rId4"/>
    <p:sldId id="272" r:id="rId5"/>
    <p:sldId id="258" r:id="rId6"/>
    <p:sldId id="271" r:id="rId7"/>
    <p:sldId id="260" r:id="rId8"/>
    <p:sldId id="276" r:id="rId9"/>
    <p:sldId id="277" r:id="rId10"/>
    <p:sldId id="278" r:id="rId11"/>
    <p:sldId id="285" r:id="rId12"/>
    <p:sldId id="261" r:id="rId13"/>
    <p:sldId id="262" r:id="rId14"/>
    <p:sldId id="280" r:id="rId15"/>
    <p:sldId id="281" r:id="rId16"/>
    <p:sldId id="282" r:id="rId17"/>
    <p:sldId id="283" r:id="rId18"/>
    <p:sldId id="290" r:id="rId19"/>
    <p:sldId id="284" r:id="rId20"/>
    <p:sldId id="266" r:id="rId21"/>
    <p:sldId id="289" r:id="rId22"/>
    <p:sldId id="270" r:id="rId23"/>
    <p:sldId id="286" r:id="rId24"/>
    <p:sldId id="287" r:id="rId25"/>
    <p:sldId id="288" r:id="rId26"/>
    <p:sldId id="291" r:id="rId27"/>
    <p:sldId id="263" r:id="rId28"/>
    <p:sldId id="264" r:id="rId29"/>
    <p:sldId id="265" r:id="rId30"/>
    <p:sldId id="267" r:id="rId31"/>
    <p:sldId id="2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8F176-4497-4831-BF0E-28DAC8BDCD4F}" type="datetimeFigureOut">
              <a:rPr lang="en-US" smtClean="0"/>
              <a:t>12/21/2015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0665A-E607-405B-94E3-C1E4AC8FD2BA}" type="slidenum">
              <a:rPr lang="en-US" smtClean="0"/>
              <a:t>‹#›</a:t>
            </a:fld>
            <a:endParaRPr lang="en-US"/>
          </a:p>
        </p:txBody>
      </p:sp>
    </p:spTree>
    <p:extLst>
      <p:ext uri="{BB962C8B-B14F-4D97-AF65-F5344CB8AC3E}">
        <p14:creationId xmlns:p14="http://schemas.microsoft.com/office/powerpoint/2010/main" val="134501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Ns1,ns4: replication cofactors; ns2, uknown; ns3, protease/helicase; ns5, rdrp/methyltransferase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buFontTx/>
              <a:buChar char="•"/>
            </a:pPr>
            <a:r>
              <a:rPr lang="en-US" altLang="en-US" smtClean="0"/>
              <a:t>Open reading frame (ORF) – coding sequence of a gene that would give rise to the protein product</a:t>
            </a:r>
          </a:p>
          <a:p>
            <a:pPr eaLnBrk="1" hangingPunct="1">
              <a:spcBef>
                <a:spcPct val="0"/>
              </a:spcBef>
              <a:buFontTx/>
              <a:buChar char="•"/>
            </a:pPr>
            <a:r>
              <a:rPr lang="en-US" altLang="en-US" smtClean="0"/>
              <a:t>Having an RNA genome means that the genetic material can immediately be translated to protein upon release into the host cell cytoplasm (DNA-RNA-protein, central dogma of genetics).</a:t>
            </a:r>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0CDB89-8D7B-422B-9081-7DAD6170BC2B}" type="slidenum">
              <a:rPr lang="en-US" altLang="en-US">
                <a:solidFill>
                  <a:prstClr val="black"/>
                </a:solidFill>
                <a:latin typeface="Calibri" panose="020F0502020204030204" pitchFamily="34" charset="0"/>
              </a:rPr>
              <a:pPr eaLnBrk="1" hangingPunct="1"/>
              <a:t>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9231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Seasonality: above equator july – september; below equator, november-february</a:t>
            </a:r>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9F7B85-C78E-403A-8042-1879000762C1}" type="slidenum">
              <a:rPr lang="en-US" altLang="en-US">
                <a:solidFill>
                  <a:prstClr val="black"/>
                </a:solidFill>
                <a:latin typeface="Calibri" panose="020F0502020204030204" pitchFamily="34" charset="0"/>
              </a:rPr>
              <a:pPr eaLnBrk="1" hangingPunct="1"/>
              <a:t>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6178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smtClean="0"/>
              <a:t>WHO guidelines for classification of dengue fever; knowing the extent of disease is paramount for determining proper patient treatment and management</a:t>
            </a:r>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49DCB0-76D9-4354-B070-7059FB43C08A}" type="slidenum">
              <a:rPr lang="en-GB" altLang="en-US">
                <a:solidFill>
                  <a:prstClr val="black"/>
                </a:solidFill>
                <a:latin typeface="Calibri" panose="020F0502020204030204" pitchFamily="34" charset="0"/>
              </a:rPr>
              <a:pPr eaLnBrk="1" hangingPunct="1"/>
              <a:t>5</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6446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4313" eaLnBrk="1">
              <a:lnSpc>
                <a:spcPct val="93000"/>
              </a:lnSpc>
              <a:spcBef>
                <a:spcPct val="0"/>
              </a:spcBef>
            </a:pPr>
            <a:r>
              <a:rPr lang="en-US" sz="1200" dirty="0" smtClean="0">
                <a:latin typeface="Arial" charset="0"/>
                <a:cs typeface="IPAMincho" charset="0"/>
              </a:rPr>
              <a:t>Cell Biology of DENV Infection</a:t>
            </a:r>
          </a:p>
          <a:p>
            <a:pPr marL="215900" indent="-214313" eaLnBrk="1">
              <a:lnSpc>
                <a:spcPct val="93000"/>
              </a:lnSpc>
              <a:spcBef>
                <a:spcPct val="0"/>
              </a:spcBef>
            </a:pPr>
            <a:endParaRPr lang="en-US" sz="3600" dirty="0" smtClean="0">
              <a:latin typeface="Arial" charset="0"/>
              <a:cs typeface="IPAMincho" charset="0"/>
            </a:endParaRPr>
          </a:p>
          <a:p>
            <a:pPr marL="215900" indent="-214313" eaLnBrk="1">
              <a:lnSpc>
                <a:spcPct val="93000"/>
              </a:lnSpc>
              <a:spcBef>
                <a:spcPct val="0"/>
              </a:spcBef>
            </a:pPr>
            <a:r>
              <a:rPr lang="en-US" sz="1200" dirty="0" smtClean="0">
                <a:latin typeface="Arial" charset="0"/>
                <a:cs typeface="IPAMincho" charset="0"/>
              </a:rPr>
              <a:t>DENV interacts with target cells via one or more host factors that enhance attachment. DENV subsequently is internalized by endocytosis and fuses with membranes of the late endosome in a pH-dependent manner. Virus binding and membrane fusion are orchestrated by the envelope (E) protein, which is composed of three domains (top center, DI, shown in red; DII, shown in yellow; and DIII, shown in blue). Viral RNA translation and replication occur in association with membranes of the endoplasmic reticulum (ER). Newly synthesized viral RNA is packaged into immature </a:t>
            </a:r>
            <a:r>
              <a:rPr lang="en-US" sz="1200" dirty="0" err="1" smtClean="0">
                <a:latin typeface="Arial" charset="0"/>
                <a:cs typeface="IPAMincho" charset="0"/>
              </a:rPr>
              <a:t>virions</a:t>
            </a:r>
            <a:r>
              <a:rPr lang="en-US" sz="1200" dirty="0" smtClean="0">
                <a:latin typeface="Arial" charset="0"/>
                <a:cs typeface="IPAMincho" charset="0"/>
              </a:rPr>
              <a:t>, which bud into the ER lumen. During egress, the </a:t>
            </a:r>
            <a:r>
              <a:rPr lang="en-US" sz="1200" dirty="0" err="1" smtClean="0">
                <a:latin typeface="Arial" charset="0"/>
                <a:cs typeface="IPAMincho" charset="0"/>
              </a:rPr>
              <a:t>virion</a:t>
            </a:r>
            <a:r>
              <a:rPr lang="en-US" sz="1200" dirty="0" smtClean="0">
                <a:latin typeface="Arial" charset="0"/>
                <a:cs typeface="IPAMincho" charset="0"/>
              </a:rPr>
              <a:t> undergoes a maturation step defined by cleavage of the </a:t>
            </a:r>
            <a:r>
              <a:rPr lang="en-US" sz="1200" dirty="0" err="1" smtClean="0">
                <a:latin typeface="Arial" charset="0"/>
                <a:cs typeface="IPAMincho" charset="0"/>
              </a:rPr>
              <a:t>prM</a:t>
            </a:r>
            <a:r>
              <a:rPr lang="en-US" sz="1200" dirty="0" smtClean="0">
                <a:latin typeface="Arial" charset="0"/>
                <a:cs typeface="IPAMincho" charset="0"/>
              </a:rPr>
              <a:t> protein by </a:t>
            </a:r>
            <a:r>
              <a:rPr lang="en-US" sz="1200" dirty="0" err="1" smtClean="0">
                <a:latin typeface="Arial" charset="0"/>
                <a:cs typeface="IPAMincho" charset="0"/>
              </a:rPr>
              <a:t>furin</a:t>
            </a:r>
            <a:r>
              <a:rPr lang="en-US" sz="1200" dirty="0" smtClean="0">
                <a:latin typeface="Arial" charset="0"/>
                <a:cs typeface="IPAMincho" charset="0"/>
              </a:rPr>
              <a:t> proteases (orange spheres). DENV infection is detected by host pattern recognition receptors that selectively bind viral RNA molecules, including TLRs and RIG-I-like receptors (RLRs). Additionally, DENV infection activates the DNA sensor </a:t>
            </a:r>
            <a:r>
              <a:rPr lang="en-US" sz="1200" dirty="0" err="1" smtClean="0">
                <a:latin typeface="Arial" charset="0"/>
                <a:cs typeface="IPAMincho" charset="0"/>
              </a:rPr>
              <a:t>cGAS</a:t>
            </a:r>
            <a:r>
              <a:rPr lang="en-US" sz="1200" dirty="0" smtClean="0">
                <a:latin typeface="Arial" charset="0"/>
                <a:cs typeface="IPAMincho" charset="0"/>
              </a:rPr>
              <a:t> and STING pathway via unknown mechanisms. These cell-intrinsic host defense systems stimulate the production of IFNs to promote expression of antiviral ISGs. DENV has evolved mechanisms, including the NS2B/3-mediated cleavage of STING and NS5-mediated degradation of STAT2, to antagonize antiviral pathways. (Inset) An increasingly detailed understanding of the structural basis of antibody recognition has emerged. Antibodies have been characterized that bind epitopes (in green) on the </a:t>
            </a:r>
            <a:r>
              <a:rPr lang="en-US" sz="1200" dirty="0" err="1" smtClean="0">
                <a:latin typeface="Arial" charset="0"/>
                <a:cs typeface="IPAMincho" charset="0"/>
              </a:rPr>
              <a:t>virion</a:t>
            </a:r>
            <a:r>
              <a:rPr lang="en-US" sz="1200" dirty="0" smtClean="0">
                <a:latin typeface="Arial" charset="0"/>
                <a:cs typeface="IPAMincho" charset="0"/>
              </a:rPr>
              <a:t> comprised of a single or multiple E proteins. For example, the DIII lateral ridge epitope is contained within a single E protein (top), whereas the E-dimer-dependent quaternary epitope is composed of residues of both E proteins in the anti-parallel dimer (bottom). In contrast, other </a:t>
            </a:r>
            <a:r>
              <a:rPr lang="en-US" sz="1200" dirty="0" err="1" smtClean="0">
                <a:latin typeface="Arial" charset="0"/>
                <a:cs typeface="IPAMincho" charset="0"/>
              </a:rPr>
              <a:t>mAbs</a:t>
            </a:r>
            <a:r>
              <a:rPr lang="en-US" sz="1200" dirty="0" smtClean="0">
                <a:latin typeface="Arial" charset="0"/>
                <a:cs typeface="IPAMincho" charset="0"/>
              </a:rPr>
              <a:t> bind epitopes not predicted to be accessible using existing models of </a:t>
            </a:r>
            <a:r>
              <a:rPr lang="en-US" sz="1200" dirty="0" err="1" smtClean="0">
                <a:latin typeface="Arial" charset="0"/>
                <a:cs typeface="IPAMincho" charset="0"/>
              </a:rPr>
              <a:t>virion</a:t>
            </a:r>
            <a:r>
              <a:rPr lang="en-US" sz="1200" dirty="0" smtClean="0">
                <a:latin typeface="Arial" charset="0"/>
                <a:cs typeface="IPAMincho" charset="0"/>
              </a:rPr>
              <a:t> structure (middle).</a:t>
            </a:r>
          </a:p>
          <a:p>
            <a:pPr marL="215900" indent="-214313" eaLnBrk="1">
              <a:lnSpc>
                <a:spcPct val="93000"/>
              </a:lnSpc>
              <a:spcBef>
                <a:spcPct val="0"/>
              </a:spcBef>
            </a:pPr>
            <a:endParaRPr lang="en-US" sz="3600" dirty="0" smtClean="0">
              <a:latin typeface="Arial" charset="0"/>
              <a:cs typeface="IPAMincho" charset="0"/>
            </a:endParaRPr>
          </a:p>
        </p:txBody>
      </p:sp>
      <p:sp>
        <p:nvSpPr>
          <p:cNvPr id="4" name="Slide Number Placeholder 3"/>
          <p:cNvSpPr>
            <a:spLocks noGrp="1"/>
          </p:cNvSpPr>
          <p:nvPr>
            <p:ph type="sldNum" sz="quarter" idx="10"/>
          </p:nvPr>
        </p:nvSpPr>
        <p:spPr/>
        <p:txBody>
          <a:bodyPr/>
          <a:lstStyle/>
          <a:p>
            <a:fld id="{FA83FBD8-5321-054A-B7FB-91F5F8C9151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9516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524D2A-DB88-4177-B1F2-020452FA681E}" type="slidenum">
              <a:rPr lang="en-US" altLang="en-US">
                <a:solidFill>
                  <a:prstClr val="black"/>
                </a:solidFill>
                <a:latin typeface="Calibri" panose="020F0502020204030204" pitchFamily="34" charset="0"/>
              </a:rPr>
              <a:pPr eaLnBrk="1" hangingPunct="1"/>
              <a:t>10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21269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423A68-0766-4CEC-B54D-4A33035915A8}" type="slidenum">
              <a:rPr lang="en-US" altLang="en-US">
                <a:solidFill>
                  <a:prstClr val="black"/>
                </a:solidFill>
                <a:latin typeface="Calibri" panose="020F0502020204030204" pitchFamily="34" charset="0"/>
              </a:rPr>
              <a:pPr eaLnBrk="1" hangingPunct="1"/>
              <a:t>11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3184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B01C2E"/>
        </a:solidFill>
        <a:effectLst/>
      </p:bgPr>
    </p:bg>
    <p:spTree>
      <p:nvGrpSpPr>
        <p:cNvPr id="1" name=""/>
        <p:cNvGrpSpPr/>
        <p:nvPr/>
      </p:nvGrpSpPr>
      <p:grpSpPr>
        <a:xfrm>
          <a:off x="0" y="0"/>
          <a:ext cx="0" cy="0"/>
          <a:chOff x="0" y="0"/>
          <a:chExt cx="0" cy="0"/>
        </a:xfrm>
      </p:grpSpPr>
      <p:sp>
        <p:nvSpPr>
          <p:cNvPr id="4" name="Rectangle 3"/>
          <p:cNvSpPr/>
          <p:nvPr userDrawn="1"/>
        </p:nvSpPr>
        <p:spPr>
          <a:xfrm>
            <a:off x="0" y="48006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37890" name="Rectangle 2"/>
          <p:cNvSpPr>
            <a:spLocks noGrp="1" noChangeArrowheads="1"/>
          </p:cNvSpPr>
          <p:nvPr>
            <p:ph type="subTitle" idx="1"/>
          </p:nvPr>
        </p:nvSpPr>
        <p:spPr bwMode="white">
          <a:xfrm>
            <a:off x="433388" y="4419600"/>
            <a:ext cx="4570412" cy="914400"/>
          </a:xfrm>
        </p:spPr>
        <p:txBody>
          <a:bodyPr/>
          <a:lstStyle>
            <a:lvl1pPr marL="0" indent="0">
              <a:buFontTx/>
              <a:buNone/>
              <a:defRPr sz="2000">
                <a:solidFill>
                  <a:schemeClr val="tx1"/>
                </a:solidFill>
                <a:latin typeface="Futura Hv" pitchFamily="34" charset="0"/>
              </a:defRPr>
            </a:lvl1pPr>
          </a:lstStyle>
          <a:p>
            <a:r>
              <a:rPr lang="en-US" dirty="0"/>
              <a:t>Click to edit Master subtitle style</a:t>
            </a:r>
          </a:p>
        </p:txBody>
      </p:sp>
      <p:sp>
        <p:nvSpPr>
          <p:cNvPr id="37891" name="Rectangle 3"/>
          <p:cNvSpPr>
            <a:spLocks noGrp="1" noChangeArrowheads="1"/>
          </p:cNvSpPr>
          <p:nvPr>
            <p:ph type="ctrTitle"/>
          </p:nvPr>
        </p:nvSpPr>
        <p:spPr bwMode="gray">
          <a:xfrm>
            <a:off x="457200" y="762000"/>
            <a:ext cx="4551363" cy="3059112"/>
          </a:xfrm>
        </p:spPr>
        <p:txBody>
          <a:bodyPr anchor="b"/>
          <a:lstStyle>
            <a:lvl1pPr algn="l">
              <a:defRPr sz="4400" b="1">
                <a:solidFill>
                  <a:schemeClr val="bg1"/>
                </a:solidFill>
                <a:latin typeface="Futura Lt" pitchFamily="34" charset="0"/>
              </a:defRPr>
            </a:lvl1pPr>
          </a:lstStyle>
          <a:p>
            <a:r>
              <a:rPr lang="en-US" dirty="0"/>
              <a:t>Click to edit Master title style</a:t>
            </a:r>
          </a:p>
        </p:txBody>
      </p:sp>
    </p:spTree>
    <p:extLst>
      <p:ext uri="{BB962C8B-B14F-4D97-AF65-F5344CB8AC3E}">
        <p14:creationId xmlns:p14="http://schemas.microsoft.com/office/powerpoint/2010/main" val="22779311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0EC88A1-C319-48E7-B371-0683000768BA}" type="slidenum">
              <a:rPr lang="en-PH" altLang="en-US"/>
              <a:pPr/>
              <a:t>‹#›</a:t>
            </a:fld>
            <a:endParaRPr lang="en-PH" altLang="en-US"/>
          </a:p>
        </p:txBody>
      </p:sp>
    </p:spTree>
    <p:extLst>
      <p:ext uri="{BB962C8B-B14F-4D97-AF65-F5344CB8AC3E}">
        <p14:creationId xmlns:p14="http://schemas.microsoft.com/office/powerpoint/2010/main" val="14984009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AB2D51C-2193-46E3-B833-D72C8A63BB17}" type="slidenum">
              <a:rPr lang="en-PH" altLang="en-US"/>
              <a:pPr/>
              <a:t>‹#›</a:t>
            </a:fld>
            <a:endParaRPr lang="en-PH" altLang="en-US"/>
          </a:p>
        </p:txBody>
      </p:sp>
    </p:spTree>
    <p:extLst>
      <p:ext uri="{BB962C8B-B14F-4D97-AF65-F5344CB8AC3E}">
        <p14:creationId xmlns:p14="http://schemas.microsoft.com/office/powerpoint/2010/main" val="10215840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AE0F5C6-818B-4218-928B-1FDC846D5505}" type="slidenum">
              <a:rPr lang="en-PH" altLang="en-US"/>
              <a:pPr/>
              <a:t>‹#›</a:t>
            </a:fld>
            <a:endParaRPr lang="en-PH" altLang="en-US"/>
          </a:p>
        </p:txBody>
      </p:sp>
    </p:spTree>
    <p:extLst>
      <p:ext uri="{BB962C8B-B14F-4D97-AF65-F5344CB8AC3E}">
        <p14:creationId xmlns:p14="http://schemas.microsoft.com/office/powerpoint/2010/main" val="40478072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CD8B449-4AB9-4417-904F-FEA79D71D412}" type="slidenum">
              <a:rPr lang="en-PH" altLang="en-US"/>
              <a:pPr/>
              <a:t>‹#›</a:t>
            </a:fld>
            <a:endParaRPr lang="en-PH" altLang="en-US"/>
          </a:p>
        </p:txBody>
      </p:sp>
    </p:spTree>
    <p:extLst>
      <p:ext uri="{BB962C8B-B14F-4D97-AF65-F5344CB8AC3E}">
        <p14:creationId xmlns:p14="http://schemas.microsoft.com/office/powerpoint/2010/main" val="25455310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6FBE632-C85F-4005-B4CC-D1757A2282A0}" type="slidenum">
              <a:rPr lang="en-PH" altLang="en-US"/>
              <a:pPr/>
              <a:t>‹#›</a:t>
            </a:fld>
            <a:endParaRPr lang="en-PH" altLang="en-US"/>
          </a:p>
        </p:txBody>
      </p:sp>
    </p:spTree>
    <p:extLst>
      <p:ext uri="{BB962C8B-B14F-4D97-AF65-F5344CB8AC3E}">
        <p14:creationId xmlns:p14="http://schemas.microsoft.com/office/powerpoint/2010/main" val="42210272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0BF80C-9801-468D-9CE6-EC83AAF75D5D}" type="slidenum">
              <a:rPr lang="en-PH" altLang="en-US"/>
              <a:pPr/>
              <a:t>‹#›</a:t>
            </a:fld>
            <a:endParaRPr lang="en-PH" altLang="en-US"/>
          </a:p>
        </p:txBody>
      </p:sp>
    </p:spTree>
    <p:extLst>
      <p:ext uri="{BB962C8B-B14F-4D97-AF65-F5344CB8AC3E}">
        <p14:creationId xmlns:p14="http://schemas.microsoft.com/office/powerpoint/2010/main" val="31886978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B9FA72-58E6-4244-A823-CDF16FD7928A}" type="slidenum">
              <a:rPr lang="en-PH" altLang="en-US"/>
              <a:pPr/>
              <a:t>‹#›</a:t>
            </a:fld>
            <a:endParaRPr lang="en-PH" altLang="en-US"/>
          </a:p>
        </p:txBody>
      </p:sp>
    </p:spTree>
    <p:extLst>
      <p:ext uri="{BB962C8B-B14F-4D97-AF65-F5344CB8AC3E}">
        <p14:creationId xmlns:p14="http://schemas.microsoft.com/office/powerpoint/2010/main" val="30630280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B01C2E"/>
        </a:solidFill>
        <a:effectLst/>
      </p:bgPr>
    </p:bg>
    <p:spTree>
      <p:nvGrpSpPr>
        <p:cNvPr id="1" name=""/>
        <p:cNvGrpSpPr/>
        <p:nvPr/>
      </p:nvGrpSpPr>
      <p:grpSpPr>
        <a:xfrm>
          <a:off x="0" y="0"/>
          <a:ext cx="0" cy="0"/>
          <a:chOff x="0" y="0"/>
          <a:chExt cx="0" cy="0"/>
        </a:xfrm>
      </p:grpSpPr>
      <p:sp>
        <p:nvSpPr>
          <p:cNvPr id="4" name="Rectangle 3"/>
          <p:cNvSpPr/>
          <p:nvPr userDrawn="1"/>
        </p:nvSpPr>
        <p:spPr>
          <a:xfrm>
            <a:off x="0" y="48006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37890" name="Rectangle 2"/>
          <p:cNvSpPr>
            <a:spLocks noGrp="1" noChangeArrowheads="1"/>
          </p:cNvSpPr>
          <p:nvPr>
            <p:ph type="subTitle" idx="1"/>
          </p:nvPr>
        </p:nvSpPr>
        <p:spPr bwMode="white">
          <a:xfrm>
            <a:off x="433388" y="4419600"/>
            <a:ext cx="4570412" cy="914400"/>
          </a:xfrm>
        </p:spPr>
        <p:txBody>
          <a:bodyPr/>
          <a:lstStyle>
            <a:lvl1pPr marL="0" indent="0">
              <a:buFontTx/>
              <a:buNone/>
              <a:defRPr sz="2000">
                <a:solidFill>
                  <a:schemeClr val="tx1"/>
                </a:solidFill>
                <a:latin typeface="Futura Hv" pitchFamily="34" charset="0"/>
              </a:defRPr>
            </a:lvl1pPr>
          </a:lstStyle>
          <a:p>
            <a:r>
              <a:rPr lang="en-US" dirty="0"/>
              <a:t>Click to edit Master subtitle style</a:t>
            </a:r>
          </a:p>
        </p:txBody>
      </p:sp>
      <p:sp>
        <p:nvSpPr>
          <p:cNvPr id="37891" name="Rectangle 3"/>
          <p:cNvSpPr>
            <a:spLocks noGrp="1" noChangeArrowheads="1"/>
          </p:cNvSpPr>
          <p:nvPr>
            <p:ph type="ctrTitle"/>
          </p:nvPr>
        </p:nvSpPr>
        <p:spPr bwMode="gray">
          <a:xfrm>
            <a:off x="457200" y="762000"/>
            <a:ext cx="4551363" cy="3059112"/>
          </a:xfrm>
        </p:spPr>
        <p:txBody>
          <a:bodyPr anchor="b"/>
          <a:lstStyle>
            <a:lvl1pPr algn="l">
              <a:defRPr sz="4400" b="1">
                <a:solidFill>
                  <a:schemeClr val="bg1"/>
                </a:solidFill>
                <a:latin typeface="Futura Lt" pitchFamily="34" charset="0"/>
              </a:defRPr>
            </a:lvl1pPr>
          </a:lstStyle>
          <a:p>
            <a:r>
              <a:rPr lang="en-US" dirty="0"/>
              <a:t>Click to edit Master title style</a:t>
            </a:r>
          </a:p>
        </p:txBody>
      </p:sp>
    </p:spTree>
    <p:extLst>
      <p:ext uri="{BB962C8B-B14F-4D97-AF65-F5344CB8AC3E}">
        <p14:creationId xmlns:p14="http://schemas.microsoft.com/office/powerpoint/2010/main" val="3240007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312738" y="0"/>
            <a:ext cx="8831262" cy="1285875"/>
          </a:xfrm>
          <a:prstGeom prst="rect">
            <a:avLst/>
          </a:prstGeom>
          <a:solidFill>
            <a:srgbClr val="D9D9D9"/>
          </a:solidFill>
          <a:ln w="19050" algn="ctr">
            <a:noFill/>
            <a:miter lim="800000"/>
            <a:headEnd/>
            <a:tailEnd/>
          </a:ln>
        </p:spPr>
        <p:txBody>
          <a:bodyPr anchor="ctr"/>
          <a:lstStyle/>
          <a:p>
            <a:pPr>
              <a:spcBef>
                <a:spcPct val="50000"/>
              </a:spcBef>
              <a:defRPr/>
            </a:pPr>
            <a:endParaRPr lang="nb-NO" sz="1600">
              <a:solidFill>
                <a:prstClr val="black"/>
              </a:solidFill>
              <a:cs typeface="Arial" panose="020B0604020202020204" pitchFamily="34" charset="0"/>
            </a:endParaRPr>
          </a:p>
        </p:txBody>
      </p:sp>
      <p:grpSp>
        <p:nvGrpSpPr>
          <p:cNvPr id="5" name="Group 8"/>
          <p:cNvGrpSpPr>
            <a:grpSpLocks/>
          </p:cNvGrpSpPr>
          <p:nvPr userDrawn="1"/>
        </p:nvGrpSpPr>
        <p:grpSpPr bwMode="auto">
          <a:xfrm>
            <a:off x="0" y="0"/>
            <a:ext cx="265113" cy="6858000"/>
            <a:chOff x="-32" y="0"/>
            <a:chExt cx="265208" cy="6858000"/>
          </a:xfrm>
        </p:grpSpPr>
        <p:sp>
          <p:nvSpPr>
            <p:cNvPr id="6" name="Rectangle 5"/>
            <p:cNvSpPr/>
            <p:nvPr/>
          </p:nvSpPr>
          <p:spPr>
            <a:xfrm>
              <a:off x="-32" y="0"/>
              <a:ext cx="265208" cy="1106488"/>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7" name="Rectangle 6"/>
            <p:cNvSpPr/>
            <p:nvPr/>
          </p:nvSpPr>
          <p:spPr>
            <a:xfrm>
              <a:off x="-32" y="1179513"/>
              <a:ext cx="265208" cy="5678487"/>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grpSp>
      <p:sp>
        <p:nvSpPr>
          <p:cNvPr id="2" name="Title 1"/>
          <p:cNvSpPr>
            <a:spLocks noGrp="1"/>
          </p:cNvSpPr>
          <p:nvPr>
            <p:ph type="title"/>
          </p:nvPr>
        </p:nvSpPr>
        <p:spPr>
          <a:xfrm>
            <a:off x="457200" y="274638"/>
            <a:ext cx="8229600" cy="944562"/>
          </a:xfrm>
        </p:spPr>
        <p:txBody>
          <a:bodyPr anchor="b">
            <a:normAutofit/>
          </a:bodyPr>
          <a:lstStyle>
            <a:lvl1pPr algn="l">
              <a:defRPr sz="3600"/>
            </a:lvl1pPr>
          </a:lstStyle>
          <a:p>
            <a:r>
              <a:rPr lang="en-US" dirty="0" smtClean="0"/>
              <a:t>Click to edit Master title style</a:t>
            </a:r>
            <a:endParaRPr lang="en-PH" dirty="0"/>
          </a:p>
        </p:txBody>
      </p:sp>
      <p:sp>
        <p:nvSpPr>
          <p:cNvPr id="3" name="Content Placeholder 2"/>
          <p:cNvSpPr>
            <a:spLocks noGrp="1"/>
          </p:cNvSpPr>
          <p:nvPr>
            <p:ph idx="1"/>
          </p:nvPr>
        </p:nvSpPr>
        <p:spPr>
          <a:xfrm>
            <a:off x="400050" y="1447800"/>
            <a:ext cx="8272463" cy="5195910"/>
          </a:xfrm>
        </p:spPr>
        <p:txBody>
          <a:bodyPr/>
          <a:lstStyle>
            <a:lvl1pPr>
              <a:buClr>
                <a:srgbClr val="B01C2E"/>
              </a:buClr>
              <a:defRPr sz="2800"/>
            </a:lvl1pPr>
            <a:lvl2pPr>
              <a:buClr>
                <a:srgbClr val="B01C2E"/>
              </a:buClr>
              <a:defRPr sz="2400"/>
            </a:lvl2pPr>
            <a:lvl3pPr>
              <a:buClr>
                <a:srgbClr val="B01C2E"/>
              </a:buClr>
              <a:defRPr sz="2000"/>
            </a:lvl3pPr>
            <a:lvl4pPr>
              <a:buClr>
                <a:srgbClr val="B01C2E"/>
              </a:buClr>
              <a:defRPr sz="2000"/>
            </a:lvl4pPr>
            <a:lvl5pPr>
              <a:buClr>
                <a:srgbClr val="B01C2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8" name="Slide Number Placeholder 3"/>
          <p:cNvSpPr>
            <a:spLocks noGrp="1"/>
          </p:cNvSpPr>
          <p:nvPr>
            <p:ph type="sldNum" sz="quarter" idx="10"/>
          </p:nvPr>
        </p:nvSpPr>
        <p:spPr>
          <a:xfrm>
            <a:off x="8534400" y="6477000"/>
            <a:ext cx="428625" cy="200025"/>
          </a:xfrm>
        </p:spPr>
        <p:txBody>
          <a:bodyPr/>
          <a:lstStyle>
            <a:lvl1pPr>
              <a:defRPr>
                <a:solidFill>
                  <a:srgbClr val="B01C2E"/>
                </a:solidFill>
              </a:defRPr>
            </a:lvl1pPr>
          </a:lstStyle>
          <a:p>
            <a:fld id="{615056BE-6382-47D3-A81B-D50B88C4EBB6}" type="slidenum">
              <a:rPr lang="en-US" altLang="en-US"/>
              <a:pPr/>
              <a:t>‹#›</a:t>
            </a:fld>
            <a:endParaRPr lang="en-US" altLang="en-US"/>
          </a:p>
        </p:txBody>
      </p:sp>
    </p:spTree>
    <p:extLst>
      <p:ext uri="{BB962C8B-B14F-4D97-AF65-F5344CB8AC3E}">
        <p14:creationId xmlns:p14="http://schemas.microsoft.com/office/powerpoint/2010/main" val="27228153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312738" y="0"/>
            <a:ext cx="8831262" cy="4705350"/>
          </a:xfrm>
          <a:prstGeom prst="rect">
            <a:avLst/>
          </a:prstGeom>
          <a:solidFill>
            <a:srgbClr val="D9D9D9"/>
          </a:solidFill>
          <a:ln w="19050" algn="ctr">
            <a:noFill/>
            <a:miter lim="800000"/>
            <a:headEnd/>
            <a:tailEnd/>
          </a:ln>
        </p:spPr>
        <p:txBody>
          <a:bodyPr anchor="ctr"/>
          <a:lstStyle/>
          <a:p>
            <a:pPr>
              <a:spcBef>
                <a:spcPct val="50000"/>
              </a:spcBef>
              <a:defRPr/>
            </a:pPr>
            <a:endParaRPr lang="nb-NO" sz="1600">
              <a:solidFill>
                <a:prstClr val="black"/>
              </a:solidFill>
              <a:cs typeface="Arial" panose="020B0604020202020204" pitchFamily="34" charset="0"/>
            </a:endParaRPr>
          </a:p>
        </p:txBody>
      </p:sp>
      <p:sp>
        <p:nvSpPr>
          <p:cNvPr id="5" name="Rectangle 4"/>
          <p:cNvSpPr/>
          <p:nvPr userDrawn="1"/>
        </p:nvSpPr>
        <p:spPr>
          <a:xfrm>
            <a:off x="8286750" y="6143625"/>
            <a:ext cx="71437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grpSp>
        <p:nvGrpSpPr>
          <p:cNvPr id="6" name="Group 8"/>
          <p:cNvGrpSpPr>
            <a:grpSpLocks/>
          </p:cNvGrpSpPr>
          <p:nvPr userDrawn="1"/>
        </p:nvGrpSpPr>
        <p:grpSpPr bwMode="auto">
          <a:xfrm>
            <a:off x="0" y="0"/>
            <a:ext cx="265113" cy="6858000"/>
            <a:chOff x="-32" y="0"/>
            <a:chExt cx="265208" cy="6858000"/>
          </a:xfrm>
        </p:grpSpPr>
        <p:sp>
          <p:nvSpPr>
            <p:cNvPr id="7" name="Rectangle 6"/>
            <p:cNvSpPr/>
            <p:nvPr/>
          </p:nvSpPr>
          <p:spPr>
            <a:xfrm>
              <a:off x="-32" y="0"/>
              <a:ext cx="265208" cy="1106488"/>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8" name="Rectangle 7"/>
            <p:cNvSpPr/>
            <p:nvPr/>
          </p:nvSpPr>
          <p:spPr>
            <a:xfrm>
              <a:off x="-32" y="1179513"/>
              <a:ext cx="265208" cy="5678487"/>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grpSp>
      <p:sp>
        <p:nvSpPr>
          <p:cNvPr id="2" name="Title 1"/>
          <p:cNvSpPr>
            <a:spLocks noGrp="1"/>
          </p:cNvSpPr>
          <p:nvPr>
            <p:ph type="title"/>
          </p:nvPr>
        </p:nvSpPr>
        <p:spPr>
          <a:xfrm>
            <a:off x="722313" y="4406900"/>
            <a:ext cx="7772400" cy="1362075"/>
          </a:xfrm>
        </p:spPr>
        <p:txBody>
          <a:bodyPr anchor="t"/>
          <a:lstStyle>
            <a:lvl1pPr algn="l">
              <a:defRPr sz="2000" b="0" cap="none">
                <a:latin typeface="+mn-lt"/>
              </a:defRPr>
            </a:lvl1pPr>
          </a:lstStyle>
          <a:p>
            <a:r>
              <a:rPr lang="en-US" smtClean="0"/>
              <a:t>Click to edit Master title style</a:t>
            </a:r>
            <a:endParaRPr lang="en-P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4000" b="1">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25831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312738" y="0"/>
            <a:ext cx="8831262" cy="1285875"/>
          </a:xfrm>
          <a:prstGeom prst="rect">
            <a:avLst/>
          </a:prstGeom>
          <a:solidFill>
            <a:srgbClr val="D9D9D9"/>
          </a:solidFill>
          <a:ln w="19050" algn="ctr">
            <a:noFill/>
            <a:miter lim="800000"/>
            <a:headEnd/>
            <a:tailEnd/>
          </a:ln>
        </p:spPr>
        <p:txBody>
          <a:bodyPr anchor="ctr"/>
          <a:lstStyle/>
          <a:p>
            <a:pPr>
              <a:spcBef>
                <a:spcPct val="50000"/>
              </a:spcBef>
              <a:defRPr/>
            </a:pPr>
            <a:endParaRPr lang="nb-NO" sz="1600">
              <a:solidFill>
                <a:prstClr val="black"/>
              </a:solidFill>
              <a:cs typeface="Arial" panose="020B0604020202020204" pitchFamily="34" charset="0"/>
            </a:endParaRPr>
          </a:p>
        </p:txBody>
      </p:sp>
      <p:grpSp>
        <p:nvGrpSpPr>
          <p:cNvPr id="5" name="Group 8"/>
          <p:cNvGrpSpPr>
            <a:grpSpLocks/>
          </p:cNvGrpSpPr>
          <p:nvPr userDrawn="1"/>
        </p:nvGrpSpPr>
        <p:grpSpPr bwMode="auto">
          <a:xfrm>
            <a:off x="0" y="0"/>
            <a:ext cx="265113" cy="6858000"/>
            <a:chOff x="-32" y="0"/>
            <a:chExt cx="265208" cy="6858000"/>
          </a:xfrm>
        </p:grpSpPr>
        <p:sp>
          <p:nvSpPr>
            <p:cNvPr id="6" name="Rectangle 5"/>
            <p:cNvSpPr/>
            <p:nvPr/>
          </p:nvSpPr>
          <p:spPr>
            <a:xfrm>
              <a:off x="-32" y="0"/>
              <a:ext cx="265208" cy="1106488"/>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7" name="Rectangle 6"/>
            <p:cNvSpPr/>
            <p:nvPr/>
          </p:nvSpPr>
          <p:spPr>
            <a:xfrm>
              <a:off x="-32" y="1179513"/>
              <a:ext cx="265208" cy="5678487"/>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grpSp>
      <p:sp>
        <p:nvSpPr>
          <p:cNvPr id="2" name="Title 1"/>
          <p:cNvSpPr>
            <a:spLocks noGrp="1"/>
          </p:cNvSpPr>
          <p:nvPr>
            <p:ph type="title"/>
          </p:nvPr>
        </p:nvSpPr>
        <p:spPr>
          <a:xfrm>
            <a:off x="457200" y="274638"/>
            <a:ext cx="8229600" cy="944562"/>
          </a:xfrm>
        </p:spPr>
        <p:txBody>
          <a:bodyPr anchor="b">
            <a:normAutofit/>
          </a:bodyPr>
          <a:lstStyle>
            <a:lvl1pPr algn="l">
              <a:defRPr sz="3600"/>
            </a:lvl1pPr>
          </a:lstStyle>
          <a:p>
            <a:r>
              <a:rPr lang="en-US" dirty="0" smtClean="0"/>
              <a:t>Click to edit Master title style</a:t>
            </a:r>
            <a:endParaRPr lang="en-PH" dirty="0"/>
          </a:p>
        </p:txBody>
      </p:sp>
      <p:sp>
        <p:nvSpPr>
          <p:cNvPr id="3" name="Content Placeholder 2"/>
          <p:cNvSpPr>
            <a:spLocks noGrp="1"/>
          </p:cNvSpPr>
          <p:nvPr>
            <p:ph idx="1"/>
          </p:nvPr>
        </p:nvSpPr>
        <p:spPr>
          <a:xfrm>
            <a:off x="400050" y="1447800"/>
            <a:ext cx="8272463" cy="5195910"/>
          </a:xfrm>
        </p:spPr>
        <p:txBody>
          <a:bodyPr/>
          <a:lstStyle>
            <a:lvl1pPr>
              <a:buClr>
                <a:srgbClr val="B01C2E"/>
              </a:buClr>
              <a:defRPr sz="2800"/>
            </a:lvl1pPr>
            <a:lvl2pPr>
              <a:buClr>
                <a:srgbClr val="B01C2E"/>
              </a:buClr>
              <a:defRPr sz="2400"/>
            </a:lvl2pPr>
            <a:lvl3pPr>
              <a:buClr>
                <a:srgbClr val="B01C2E"/>
              </a:buClr>
              <a:defRPr sz="2000"/>
            </a:lvl3pPr>
            <a:lvl4pPr>
              <a:buClr>
                <a:srgbClr val="B01C2E"/>
              </a:buClr>
              <a:defRPr sz="2000"/>
            </a:lvl4pPr>
            <a:lvl5pPr>
              <a:buClr>
                <a:srgbClr val="B01C2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8" name="Slide Number Placeholder 3"/>
          <p:cNvSpPr>
            <a:spLocks noGrp="1"/>
          </p:cNvSpPr>
          <p:nvPr>
            <p:ph type="sldNum" sz="quarter" idx="10"/>
          </p:nvPr>
        </p:nvSpPr>
        <p:spPr>
          <a:xfrm>
            <a:off x="8534400" y="6477000"/>
            <a:ext cx="428625" cy="200025"/>
          </a:xfrm>
        </p:spPr>
        <p:txBody>
          <a:bodyPr/>
          <a:lstStyle>
            <a:lvl1pPr>
              <a:defRPr>
                <a:solidFill>
                  <a:srgbClr val="B01C2E"/>
                </a:solidFill>
              </a:defRPr>
            </a:lvl1pPr>
          </a:lstStyle>
          <a:p>
            <a:fld id="{615056BE-6382-47D3-A81B-D50B88C4EBB6}" type="slidenum">
              <a:rPr lang="en-US" altLang="en-US"/>
              <a:pPr/>
              <a:t>‹#›</a:t>
            </a:fld>
            <a:endParaRPr lang="en-US" altLang="en-US"/>
          </a:p>
        </p:txBody>
      </p:sp>
    </p:spTree>
    <p:extLst>
      <p:ext uri="{BB962C8B-B14F-4D97-AF65-F5344CB8AC3E}">
        <p14:creationId xmlns:p14="http://schemas.microsoft.com/office/powerpoint/2010/main" val="9648299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B01C2E"/>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subTitle" idx="1"/>
          </p:nvPr>
        </p:nvSpPr>
        <p:spPr bwMode="white">
          <a:xfrm>
            <a:off x="4038600" y="3352800"/>
            <a:ext cx="4570412" cy="1981200"/>
          </a:xfrm>
        </p:spPr>
        <p:txBody>
          <a:bodyPr>
            <a:noAutofit/>
          </a:bodyPr>
          <a:lstStyle>
            <a:lvl1pPr marL="0" indent="0" algn="r">
              <a:buFontTx/>
              <a:buNone/>
              <a:defRPr sz="2800">
                <a:solidFill>
                  <a:schemeClr val="bg1"/>
                </a:solidFill>
                <a:latin typeface="Futura Hv" pitchFamily="34" charset="0"/>
              </a:defRPr>
            </a:lvl1pPr>
          </a:lstStyle>
          <a:p>
            <a:r>
              <a:rPr lang="en-US" dirty="0"/>
              <a:t>Click to edit Master subtitle style</a:t>
            </a:r>
          </a:p>
        </p:txBody>
      </p:sp>
    </p:spTree>
    <p:extLst>
      <p:ext uri="{BB962C8B-B14F-4D97-AF65-F5344CB8AC3E}">
        <p14:creationId xmlns:p14="http://schemas.microsoft.com/office/powerpoint/2010/main" val="19298987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A88447-0323-4518-AA4F-D81C654C5289}" type="slidenum">
              <a:rPr lang="en-PH" altLang="en-US"/>
              <a:pPr/>
              <a:t>‹#›</a:t>
            </a:fld>
            <a:endParaRPr lang="en-PH" altLang="en-US"/>
          </a:p>
        </p:txBody>
      </p:sp>
    </p:spTree>
    <p:extLst>
      <p:ext uri="{BB962C8B-B14F-4D97-AF65-F5344CB8AC3E}">
        <p14:creationId xmlns:p14="http://schemas.microsoft.com/office/powerpoint/2010/main" val="34607977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8286750" y="6143625"/>
            <a:ext cx="71437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a:xfrm>
            <a:off x="400050" y="1447800"/>
            <a:ext cx="8272463" cy="51959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Slide Number Placeholder 3"/>
          <p:cNvSpPr>
            <a:spLocks noGrp="1"/>
          </p:cNvSpPr>
          <p:nvPr>
            <p:ph type="sldNum" sz="quarter" idx="10"/>
          </p:nvPr>
        </p:nvSpPr>
        <p:spPr>
          <a:xfrm>
            <a:off x="8715375" y="6429375"/>
            <a:ext cx="387350" cy="219075"/>
          </a:xfrm>
        </p:spPr>
        <p:txBody>
          <a:bodyPr/>
          <a:lstStyle>
            <a:lvl1pPr>
              <a:defRPr/>
            </a:lvl1pPr>
          </a:lstStyle>
          <a:p>
            <a:fld id="{E57C1FC8-120A-417F-A5F1-EF5DFFC6CB2A}" type="slidenum">
              <a:rPr lang="en-US" altLang="en-US"/>
              <a:pPr/>
              <a:t>‹#›</a:t>
            </a:fld>
            <a:endParaRPr lang="en-US" altLang="en-US"/>
          </a:p>
        </p:txBody>
      </p:sp>
    </p:spTree>
    <p:extLst>
      <p:ext uri="{BB962C8B-B14F-4D97-AF65-F5344CB8AC3E}">
        <p14:creationId xmlns:p14="http://schemas.microsoft.com/office/powerpoint/2010/main" val="22988513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1DEAD9A-9ECA-4F73-9375-DFDC670C8B02}" type="slidenum">
              <a:rPr lang="en-PH" altLang="en-US"/>
              <a:pPr/>
              <a:t>‹#›</a:t>
            </a:fld>
            <a:endParaRPr lang="en-PH" altLang="en-US"/>
          </a:p>
        </p:txBody>
      </p:sp>
    </p:spTree>
    <p:extLst>
      <p:ext uri="{BB962C8B-B14F-4D97-AF65-F5344CB8AC3E}">
        <p14:creationId xmlns:p14="http://schemas.microsoft.com/office/powerpoint/2010/main" val="9912690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3A94C68-3CBD-4E88-A766-F8AB0A05D091}" type="slidenum">
              <a:rPr lang="en-PH" altLang="en-US"/>
              <a:pPr/>
              <a:t>‹#›</a:t>
            </a:fld>
            <a:endParaRPr lang="en-PH" altLang="en-US"/>
          </a:p>
        </p:txBody>
      </p:sp>
    </p:spTree>
    <p:extLst>
      <p:ext uri="{BB962C8B-B14F-4D97-AF65-F5344CB8AC3E}">
        <p14:creationId xmlns:p14="http://schemas.microsoft.com/office/powerpoint/2010/main" val="412552963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2115D66-3830-4AB3-AB53-B818FD6E9057}" type="slidenum">
              <a:rPr lang="en-PH" altLang="en-US"/>
              <a:pPr/>
              <a:t>‹#›</a:t>
            </a:fld>
            <a:endParaRPr lang="en-PH" altLang="en-US"/>
          </a:p>
        </p:txBody>
      </p:sp>
    </p:spTree>
    <p:extLst>
      <p:ext uri="{BB962C8B-B14F-4D97-AF65-F5344CB8AC3E}">
        <p14:creationId xmlns:p14="http://schemas.microsoft.com/office/powerpoint/2010/main" val="3452694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0EC88A1-C319-48E7-B371-0683000768BA}" type="slidenum">
              <a:rPr lang="en-PH" altLang="en-US"/>
              <a:pPr/>
              <a:t>‹#›</a:t>
            </a:fld>
            <a:endParaRPr lang="en-PH" altLang="en-US"/>
          </a:p>
        </p:txBody>
      </p:sp>
    </p:spTree>
    <p:extLst>
      <p:ext uri="{BB962C8B-B14F-4D97-AF65-F5344CB8AC3E}">
        <p14:creationId xmlns:p14="http://schemas.microsoft.com/office/powerpoint/2010/main" val="277570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AB2D51C-2193-46E3-B833-D72C8A63BB17}" type="slidenum">
              <a:rPr lang="en-PH" altLang="en-US"/>
              <a:pPr/>
              <a:t>‹#›</a:t>
            </a:fld>
            <a:endParaRPr lang="en-PH" altLang="en-US"/>
          </a:p>
        </p:txBody>
      </p:sp>
    </p:spTree>
    <p:extLst>
      <p:ext uri="{BB962C8B-B14F-4D97-AF65-F5344CB8AC3E}">
        <p14:creationId xmlns:p14="http://schemas.microsoft.com/office/powerpoint/2010/main" val="190518568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AE0F5C6-818B-4218-928B-1FDC846D5505}" type="slidenum">
              <a:rPr lang="en-PH" altLang="en-US"/>
              <a:pPr/>
              <a:t>‹#›</a:t>
            </a:fld>
            <a:endParaRPr lang="en-PH" altLang="en-US"/>
          </a:p>
        </p:txBody>
      </p:sp>
    </p:spTree>
    <p:extLst>
      <p:ext uri="{BB962C8B-B14F-4D97-AF65-F5344CB8AC3E}">
        <p14:creationId xmlns:p14="http://schemas.microsoft.com/office/powerpoint/2010/main" val="34304290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CD8B449-4AB9-4417-904F-FEA79D71D412}" type="slidenum">
              <a:rPr lang="en-PH" altLang="en-US"/>
              <a:pPr/>
              <a:t>‹#›</a:t>
            </a:fld>
            <a:endParaRPr lang="en-PH" altLang="en-US"/>
          </a:p>
        </p:txBody>
      </p:sp>
    </p:spTree>
    <p:extLst>
      <p:ext uri="{BB962C8B-B14F-4D97-AF65-F5344CB8AC3E}">
        <p14:creationId xmlns:p14="http://schemas.microsoft.com/office/powerpoint/2010/main" val="6788241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312738" y="0"/>
            <a:ext cx="8831262" cy="4705350"/>
          </a:xfrm>
          <a:prstGeom prst="rect">
            <a:avLst/>
          </a:prstGeom>
          <a:solidFill>
            <a:srgbClr val="D9D9D9"/>
          </a:solidFill>
          <a:ln w="19050" algn="ctr">
            <a:noFill/>
            <a:miter lim="800000"/>
            <a:headEnd/>
            <a:tailEnd/>
          </a:ln>
        </p:spPr>
        <p:txBody>
          <a:bodyPr anchor="ctr"/>
          <a:lstStyle/>
          <a:p>
            <a:pPr>
              <a:spcBef>
                <a:spcPct val="50000"/>
              </a:spcBef>
              <a:defRPr/>
            </a:pPr>
            <a:endParaRPr lang="nb-NO" sz="1600">
              <a:solidFill>
                <a:prstClr val="black"/>
              </a:solidFill>
              <a:cs typeface="Arial" panose="020B0604020202020204" pitchFamily="34" charset="0"/>
            </a:endParaRPr>
          </a:p>
        </p:txBody>
      </p:sp>
      <p:sp>
        <p:nvSpPr>
          <p:cNvPr id="5" name="Rectangle 4"/>
          <p:cNvSpPr/>
          <p:nvPr userDrawn="1"/>
        </p:nvSpPr>
        <p:spPr>
          <a:xfrm>
            <a:off x="8286750" y="6143625"/>
            <a:ext cx="71437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grpSp>
        <p:nvGrpSpPr>
          <p:cNvPr id="6" name="Group 8"/>
          <p:cNvGrpSpPr>
            <a:grpSpLocks/>
          </p:cNvGrpSpPr>
          <p:nvPr userDrawn="1"/>
        </p:nvGrpSpPr>
        <p:grpSpPr bwMode="auto">
          <a:xfrm>
            <a:off x="0" y="0"/>
            <a:ext cx="265113" cy="6858000"/>
            <a:chOff x="-32" y="0"/>
            <a:chExt cx="265208" cy="6858000"/>
          </a:xfrm>
        </p:grpSpPr>
        <p:sp>
          <p:nvSpPr>
            <p:cNvPr id="7" name="Rectangle 6"/>
            <p:cNvSpPr/>
            <p:nvPr/>
          </p:nvSpPr>
          <p:spPr>
            <a:xfrm>
              <a:off x="-32" y="0"/>
              <a:ext cx="265208" cy="1106488"/>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8" name="Rectangle 7"/>
            <p:cNvSpPr/>
            <p:nvPr/>
          </p:nvSpPr>
          <p:spPr>
            <a:xfrm>
              <a:off x="-32" y="1179513"/>
              <a:ext cx="265208" cy="5678487"/>
            </a:xfrm>
            <a:prstGeom prst="rect">
              <a:avLst/>
            </a:prstGeom>
            <a:solidFill>
              <a:srgbClr val="B01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grpSp>
      <p:sp>
        <p:nvSpPr>
          <p:cNvPr id="2" name="Title 1"/>
          <p:cNvSpPr>
            <a:spLocks noGrp="1"/>
          </p:cNvSpPr>
          <p:nvPr>
            <p:ph type="title"/>
          </p:nvPr>
        </p:nvSpPr>
        <p:spPr>
          <a:xfrm>
            <a:off x="722313" y="4406900"/>
            <a:ext cx="7772400" cy="1362075"/>
          </a:xfrm>
        </p:spPr>
        <p:txBody>
          <a:bodyPr anchor="t"/>
          <a:lstStyle>
            <a:lvl1pPr algn="l">
              <a:defRPr sz="2000" b="0" cap="none">
                <a:latin typeface="+mn-lt"/>
              </a:defRPr>
            </a:lvl1pPr>
          </a:lstStyle>
          <a:p>
            <a:r>
              <a:rPr lang="en-US" smtClean="0"/>
              <a:t>Click to edit Master title style</a:t>
            </a:r>
            <a:endParaRPr lang="en-P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4000" b="1">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490368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6FBE632-C85F-4005-B4CC-D1757A2282A0}" type="slidenum">
              <a:rPr lang="en-PH" altLang="en-US"/>
              <a:pPr/>
              <a:t>‹#›</a:t>
            </a:fld>
            <a:endParaRPr lang="en-PH" altLang="en-US"/>
          </a:p>
        </p:txBody>
      </p:sp>
    </p:spTree>
    <p:extLst>
      <p:ext uri="{BB962C8B-B14F-4D97-AF65-F5344CB8AC3E}">
        <p14:creationId xmlns:p14="http://schemas.microsoft.com/office/powerpoint/2010/main" val="26285032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0BF80C-9801-468D-9CE6-EC83AAF75D5D}" type="slidenum">
              <a:rPr lang="en-PH" altLang="en-US"/>
              <a:pPr/>
              <a:t>‹#›</a:t>
            </a:fld>
            <a:endParaRPr lang="en-PH" altLang="en-US"/>
          </a:p>
        </p:txBody>
      </p:sp>
    </p:spTree>
    <p:extLst>
      <p:ext uri="{BB962C8B-B14F-4D97-AF65-F5344CB8AC3E}">
        <p14:creationId xmlns:p14="http://schemas.microsoft.com/office/powerpoint/2010/main" val="8603184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B9FA72-58E6-4244-A823-CDF16FD7928A}" type="slidenum">
              <a:rPr lang="en-PH" altLang="en-US"/>
              <a:pPr/>
              <a:t>‹#›</a:t>
            </a:fld>
            <a:endParaRPr lang="en-PH" altLang="en-US"/>
          </a:p>
        </p:txBody>
      </p:sp>
    </p:spTree>
    <p:extLst>
      <p:ext uri="{BB962C8B-B14F-4D97-AF65-F5344CB8AC3E}">
        <p14:creationId xmlns:p14="http://schemas.microsoft.com/office/powerpoint/2010/main" val="10224225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025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950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181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07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672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194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75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B01C2E"/>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subTitle" idx="1"/>
          </p:nvPr>
        </p:nvSpPr>
        <p:spPr bwMode="white">
          <a:xfrm>
            <a:off x="4038600" y="3352800"/>
            <a:ext cx="4570412" cy="1981200"/>
          </a:xfrm>
        </p:spPr>
        <p:txBody>
          <a:bodyPr>
            <a:noAutofit/>
          </a:bodyPr>
          <a:lstStyle>
            <a:lvl1pPr marL="0" indent="0" algn="r">
              <a:buFontTx/>
              <a:buNone/>
              <a:defRPr sz="2800">
                <a:solidFill>
                  <a:schemeClr val="bg1"/>
                </a:solidFill>
                <a:latin typeface="Futura Hv" pitchFamily="34" charset="0"/>
              </a:defRPr>
            </a:lvl1pPr>
          </a:lstStyle>
          <a:p>
            <a:r>
              <a:rPr lang="en-US" dirty="0"/>
              <a:t>Click to edit Master subtitle style</a:t>
            </a:r>
          </a:p>
        </p:txBody>
      </p:sp>
    </p:spTree>
    <p:extLst>
      <p:ext uri="{BB962C8B-B14F-4D97-AF65-F5344CB8AC3E}">
        <p14:creationId xmlns:p14="http://schemas.microsoft.com/office/powerpoint/2010/main" val="21495412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07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599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001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85795-7EA1-984A-9075-87D6608E9F67}" type="datetimeFigureOut">
              <a:rPr lang="en-US" smtClean="0">
                <a:solidFill>
                  <a:prstClr val="black">
                    <a:tint val="75000"/>
                  </a:prstClr>
                </a:solidFill>
              </a:rPr>
              <a:pPr/>
              <a:t>12/21/2015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C2721-5551-2341-8440-875A9C720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3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A88447-0323-4518-AA4F-D81C654C5289}" type="slidenum">
              <a:rPr lang="en-PH" altLang="en-US"/>
              <a:pPr/>
              <a:t>‹#›</a:t>
            </a:fld>
            <a:endParaRPr lang="en-PH" altLang="en-US"/>
          </a:p>
        </p:txBody>
      </p:sp>
    </p:spTree>
    <p:extLst>
      <p:ext uri="{BB962C8B-B14F-4D97-AF65-F5344CB8AC3E}">
        <p14:creationId xmlns:p14="http://schemas.microsoft.com/office/powerpoint/2010/main" val="24697258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8286750" y="6143625"/>
            <a:ext cx="71437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a:xfrm>
            <a:off x="400050" y="1447800"/>
            <a:ext cx="8272463" cy="51959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Slide Number Placeholder 3"/>
          <p:cNvSpPr>
            <a:spLocks noGrp="1"/>
          </p:cNvSpPr>
          <p:nvPr>
            <p:ph type="sldNum" sz="quarter" idx="10"/>
          </p:nvPr>
        </p:nvSpPr>
        <p:spPr>
          <a:xfrm>
            <a:off x="8715375" y="6429375"/>
            <a:ext cx="387350" cy="219075"/>
          </a:xfrm>
        </p:spPr>
        <p:txBody>
          <a:bodyPr/>
          <a:lstStyle>
            <a:lvl1pPr>
              <a:defRPr/>
            </a:lvl1pPr>
          </a:lstStyle>
          <a:p>
            <a:fld id="{E57C1FC8-120A-417F-A5F1-EF5DFFC6CB2A}" type="slidenum">
              <a:rPr lang="en-US" altLang="en-US"/>
              <a:pPr/>
              <a:t>‹#›</a:t>
            </a:fld>
            <a:endParaRPr lang="en-US" altLang="en-US"/>
          </a:p>
        </p:txBody>
      </p:sp>
    </p:spTree>
    <p:extLst>
      <p:ext uri="{BB962C8B-B14F-4D97-AF65-F5344CB8AC3E}">
        <p14:creationId xmlns:p14="http://schemas.microsoft.com/office/powerpoint/2010/main" val="19718820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1DEAD9A-9ECA-4F73-9375-DFDC670C8B02}" type="slidenum">
              <a:rPr lang="en-PH" altLang="en-US"/>
              <a:pPr/>
              <a:t>‹#›</a:t>
            </a:fld>
            <a:endParaRPr lang="en-PH" altLang="en-US"/>
          </a:p>
        </p:txBody>
      </p:sp>
    </p:spTree>
    <p:extLst>
      <p:ext uri="{BB962C8B-B14F-4D97-AF65-F5344CB8AC3E}">
        <p14:creationId xmlns:p14="http://schemas.microsoft.com/office/powerpoint/2010/main" val="3212902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3A94C68-3CBD-4E88-A766-F8AB0A05D091}" type="slidenum">
              <a:rPr lang="en-PH" altLang="en-US"/>
              <a:pPr/>
              <a:t>‹#›</a:t>
            </a:fld>
            <a:endParaRPr lang="en-PH" altLang="en-US"/>
          </a:p>
        </p:txBody>
      </p:sp>
    </p:spTree>
    <p:extLst>
      <p:ext uri="{BB962C8B-B14F-4D97-AF65-F5344CB8AC3E}">
        <p14:creationId xmlns:p14="http://schemas.microsoft.com/office/powerpoint/2010/main" val="1062154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3"/>
          <p:cNvSpPr>
            <a:spLocks noGrp="1"/>
          </p:cNvSpPr>
          <p:nvPr>
            <p:ph type="dt" sz="half" idx="10"/>
          </p:nvPr>
        </p:nvSpPr>
        <p:spPr/>
        <p:txBody>
          <a:bodyPr/>
          <a:lstStyle>
            <a:lvl1pPr>
              <a:defRPr/>
            </a:lvl1pPr>
          </a:lstStyle>
          <a:p>
            <a:pPr>
              <a:defRPr/>
            </a:pPr>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2115D66-3830-4AB3-AB53-B818FD6E9057}" type="slidenum">
              <a:rPr lang="en-PH" altLang="en-US"/>
              <a:pPr/>
              <a:t>‹#›</a:t>
            </a:fld>
            <a:endParaRPr lang="en-PH" altLang="en-US"/>
          </a:p>
        </p:txBody>
      </p:sp>
    </p:spTree>
    <p:extLst>
      <p:ext uri="{BB962C8B-B14F-4D97-AF65-F5344CB8AC3E}">
        <p14:creationId xmlns:p14="http://schemas.microsoft.com/office/powerpoint/2010/main" val="11154088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PH"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PH"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P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utura Bk" pitchFamily="34" charset="0"/>
              </a:defRPr>
            </a:lvl1pPr>
          </a:lstStyle>
          <a:p>
            <a:pPr fontAlgn="base">
              <a:spcBef>
                <a:spcPct val="0"/>
              </a:spcBef>
              <a:spcAft>
                <a:spcPct val="0"/>
              </a:spcAft>
            </a:pPr>
            <a:fld id="{0C111CB4-3EFA-4595-96BE-FED7E89655EA}" type="slidenum">
              <a:rPr lang="en-PH" altLang="en-US">
                <a:cs typeface="Arial" panose="020B0604020202020204" pitchFamily="34" charset="0"/>
              </a:rPr>
              <a:pPr fontAlgn="base">
                <a:spcBef>
                  <a:spcPct val="0"/>
                </a:spcBef>
                <a:spcAft>
                  <a:spcPct val="0"/>
                </a:spcAft>
              </a:pPr>
              <a:t>‹#›</a:t>
            </a:fld>
            <a:endParaRPr lang="en-PH" altLang="en-US">
              <a:cs typeface="Arial" panose="020B0604020202020204" pitchFamily="34" charset="0"/>
            </a:endParaRPr>
          </a:p>
        </p:txBody>
      </p:sp>
    </p:spTree>
    <p:extLst>
      <p:ext uri="{BB962C8B-B14F-4D97-AF65-F5344CB8AC3E}">
        <p14:creationId xmlns:p14="http://schemas.microsoft.com/office/powerpoint/2010/main" val="1268732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utura Bk" pitchFamily="34" charset="0"/>
        </a:defRPr>
      </a:lvl2pPr>
      <a:lvl3pPr algn="ctr" rtl="0" eaLnBrk="0" fontAlgn="base" hangingPunct="0">
        <a:spcBef>
          <a:spcPct val="0"/>
        </a:spcBef>
        <a:spcAft>
          <a:spcPct val="0"/>
        </a:spcAft>
        <a:defRPr sz="4400">
          <a:solidFill>
            <a:schemeClr val="tx1"/>
          </a:solidFill>
          <a:latin typeface="Futura Bk" pitchFamily="34" charset="0"/>
        </a:defRPr>
      </a:lvl3pPr>
      <a:lvl4pPr algn="ctr" rtl="0" eaLnBrk="0" fontAlgn="base" hangingPunct="0">
        <a:spcBef>
          <a:spcPct val="0"/>
        </a:spcBef>
        <a:spcAft>
          <a:spcPct val="0"/>
        </a:spcAft>
        <a:defRPr sz="4400">
          <a:solidFill>
            <a:schemeClr val="tx1"/>
          </a:solidFill>
          <a:latin typeface="Futura Bk" pitchFamily="34" charset="0"/>
        </a:defRPr>
      </a:lvl4pPr>
      <a:lvl5pPr algn="ctr" rtl="0" eaLnBrk="0" fontAlgn="base" hangingPunct="0">
        <a:spcBef>
          <a:spcPct val="0"/>
        </a:spcBef>
        <a:spcAft>
          <a:spcPct val="0"/>
        </a:spcAft>
        <a:defRPr sz="4400">
          <a:solidFill>
            <a:schemeClr val="tx1"/>
          </a:solidFill>
          <a:latin typeface="Futura Bk" pitchFamily="34" charset="0"/>
        </a:defRPr>
      </a:lvl5pPr>
      <a:lvl6pPr marL="457200" algn="ctr" rtl="0" fontAlgn="base">
        <a:spcBef>
          <a:spcPct val="0"/>
        </a:spcBef>
        <a:spcAft>
          <a:spcPct val="0"/>
        </a:spcAft>
        <a:defRPr sz="4400">
          <a:solidFill>
            <a:schemeClr val="tx1"/>
          </a:solidFill>
          <a:latin typeface="Futura Bk" pitchFamily="34" charset="0"/>
        </a:defRPr>
      </a:lvl6pPr>
      <a:lvl7pPr marL="914400" algn="ctr" rtl="0" fontAlgn="base">
        <a:spcBef>
          <a:spcPct val="0"/>
        </a:spcBef>
        <a:spcAft>
          <a:spcPct val="0"/>
        </a:spcAft>
        <a:defRPr sz="4400">
          <a:solidFill>
            <a:schemeClr val="tx1"/>
          </a:solidFill>
          <a:latin typeface="Futura Bk" pitchFamily="34" charset="0"/>
        </a:defRPr>
      </a:lvl7pPr>
      <a:lvl8pPr marL="1371600" algn="ctr" rtl="0" fontAlgn="base">
        <a:spcBef>
          <a:spcPct val="0"/>
        </a:spcBef>
        <a:spcAft>
          <a:spcPct val="0"/>
        </a:spcAft>
        <a:defRPr sz="4400">
          <a:solidFill>
            <a:schemeClr val="tx1"/>
          </a:solidFill>
          <a:latin typeface="Futura Bk" pitchFamily="34" charset="0"/>
        </a:defRPr>
      </a:lvl8pPr>
      <a:lvl9pPr marL="1828800" algn="ctr" rtl="0" fontAlgn="base">
        <a:spcBef>
          <a:spcPct val="0"/>
        </a:spcBef>
        <a:spcAft>
          <a:spcPct val="0"/>
        </a:spcAft>
        <a:defRPr sz="4400">
          <a:solidFill>
            <a:schemeClr val="tx1"/>
          </a:solidFill>
          <a:latin typeface="Futura Bk"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PH"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PH"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P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utura Bk" pitchFamily="34" charset="0"/>
              </a:defRPr>
            </a:lvl1pPr>
          </a:lstStyle>
          <a:p>
            <a:pPr fontAlgn="base">
              <a:spcBef>
                <a:spcPct val="0"/>
              </a:spcBef>
              <a:spcAft>
                <a:spcPct val="0"/>
              </a:spcAft>
            </a:pPr>
            <a:fld id="{0C111CB4-3EFA-4595-96BE-FED7E89655EA}" type="slidenum">
              <a:rPr lang="en-PH" altLang="en-US">
                <a:cs typeface="Arial" panose="020B0604020202020204" pitchFamily="34" charset="0"/>
              </a:rPr>
              <a:pPr fontAlgn="base">
                <a:spcBef>
                  <a:spcPct val="0"/>
                </a:spcBef>
                <a:spcAft>
                  <a:spcPct val="0"/>
                </a:spcAft>
              </a:pPr>
              <a:t>‹#›</a:t>
            </a:fld>
            <a:endParaRPr lang="en-PH" altLang="en-US">
              <a:cs typeface="Arial" panose="020B0604020202020204" pitchFamily="34" charset="0"/>
            </a:endParaRPr>
          </a:p>
        </p:txBody>
      </p:sp>
    </p:spTree>
    <p:extLst>
      <p:ext uri="{BB962C8B-B14F-4D97-AF65-F5344CB8AC3E}">
        <p14:creationId xmlns:p14="http://schemas.microsoft.com/office/powerpoint/2010/main" val="23201953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utura Bk" pitchFamily="34" charset="0"/>
        </a:defRPr>
      </a:lvl2pPr>
      <a:lvl3pPr algn="ctr" rtl="0" eaLnBrk="0" fontAlgn="base" hangingPunct="0">
        <a:spcBef>
          <a:spcPct val="0"/>
        </a:spcBef>
        <a:spcAft>
          <a:spcPct val="0"/>
        </a:spcAft>
        <a:defRPr sz="4400">
          <a:solidFill>
            <a:schemeClr val="tx1"/>
          </a:solidFill>
          <a:latin typeface="Futura Bk" pitchFamily="34" charset="0"/>
        </a:defRPr>
      </a:lvl3pPr>
      <a:lvl4pPr algn="ctr" rtl="0" eaLnBrk="0" fontAlgn="base" hangingPunct="0">
        <a:spcBef>
          <a:spcPct val="0"/>
        </a:spcBef>
        <a:spcAft>
          <a:spcPct val="0"/>
        </a:spcAft>
        <a:defRPr sz="4400">
          <a:solidFill>
            <a:schemeClr val="tx1"/>
          </a:solidFill>
          <a:latin typeface="Futura Bk" pitchFamily="34" charset="0"/>
        </a:defRPr>
      </a:lvl4pPr>
      <a:lvl5pPr algn="ctr" rtl="0" eaLnBrk="0" fontAlgn="base" hangingPunct="0">
        <a:spcBef>
          <a:spcPct val="0"/>
        </a:spcBef>
        <a:spcAft>
          <a:spcPct val="0"/>
        </a:spcAft>
        <a:defRPr sz="4400">
          <a:solidFill>
            <a:schemeClr val="tx1"/>
          </a:solidFill>
          <a:latin typeface="Futura Bk" pitchFamily="34" charset="0"/>
        </a:defRPr>
      </a:lvl5pPr>
      <a:lvl6pPr marL="457200" algn="ctr" rtl="0" fontAlgn="base">
        <a:spcBef>
          <a:spcPct val="0"/>
        </a:spcBef>
        <a:spcAft>
          <a:spcPct val="0"/>
        </a:spcAft>
        <a:defRPr sz="4400">
          <a:solidFill>
            <a:schemeClr val="tx1"/>
          </a:solidFill>
          <a:latin typeface="Futura Bk" pitchFamily="34" charset="0"/>
        </a:defRPr>
      </a:lvl6pPr>
      <a:lvl7pPr marL="914400" algn="ctr" rtl="0" fontAlgn="base">
        <a:spcBef>
          <a:spcPct val="0"/>
        </a:spcBef>
        <a:spcAft>
          <a:spcPct val="0"/>
        </a:spcAft>
        <a:defRPr sz="4400">
          <a:solidFill>
            <a:schemeClr val="tx1"/>
          </a:solidFill>
          <a:latin typeface="Futura Bk" pitchFamily="34" charset="0"/>
        </a:defRPr>
      </a:lvl7pPr>
      <a:lvl8pPr marL="1371600" algn="ctr" rtl="0" fontAlgn="base">
        <a:spcBef>
          <a:spcPct val="0"/>
        </a:spcBef>
        <a:spcAft>
          <a:spcPct val="0"/>
        </a:spcAft>
        <a:defRPr sz="4400">
          <a:solidFill>
            <a:schemeClr val="tx1"/>
          </a:solidFill>
          <a:latin typeface="Futura Bk" pitchFamily="34" charset="0"/>
        </a:defRPr>
      </a:lvl8pPr>
      <a:lvl9pPr marL="1828800" algn="ctr" rtl="0" fontAlgn="base">
        <a:spcBef>
          <a:spcPct val="0"/>
        </a:spcBef>
        <a:spcAft>
          <a:spcPct val="0"/>
        </a:spcAft>
        <a:defRPr sz="4400">
          <a:solidFill>
            <a:schemeClr val="tx1"/>
          </a:solidFill>
          <a:latin typeface="Futura Bk"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E885795-7EA1-984A-9075-87D6608E9F67}" type="datetimeFigureOut">
              <a:rPr lang="en-US" smtClean="0">
                <a:solidFill>
                  <a:prstClr val="black">
                    <a:tint val="75000"/>
                  </a:prstClr>
                </a:solidFill>
              </a:rPr>
              <a:pPr defTabSz="457200"/>
              <a:t>12/21/2015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8EC2721-5551-2341-8440-875A9C720A1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8090052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hyperlink" Target="http://www.ncbi.nlm.nih.gov/pubmed/2623222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5056BE-6382-47D3-A81B-D50B88C4EBB6}" type="slidenum">
              <a:rPr lang="en-US" altLang="en-US" smtClean="0"/>
              <a:pPr/>
              <a:t>1</a:t>
            </a:fld>
            <a:endParaRPr lang="en-US" altLang="en-US"/>
          </a:p>
        </p:txBody>
      </p:sp>
      <p:sp>
        <p:nvSpPr>
          <p:cNvPr id="5" name="Title 1"/>
          <p:cNvSpPr txBox="1">
            <a:spLocks/>
          </p:cNvSpPr>
          <p:nvPr/>
        </p:nvSpPr>
        <p:spPr bwMode="auto">
          <a:xfrm>
            <a:off x="685800" y="1122363"/>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utura Bk" pitchFamily="34" charset="0"/>
              </a:defRPr>
            </a:lvl2pPr>
            <a:lvl3pPr algn="ctr" rtl="0" eaLnBrk="0" fontAlgn="base" hangingPunct="0">
              <a:spcBef>
                <a:spcPct val="0"/>
              </a:spcBef>
              <a:spcAft>
                <a:spcPct val="0"/>
              </a:spcAft>
              <a:defRPr sz="4400">
                <a:solidFill>
                  <a:schemeClr val="tx1"/>
                </a:solidFill>
                <a:latin typeface="Futura Bk" pitchFamily="34" charset="0"/>
              </a:defRPr>
            </a:lvl3pPr>
            <a:lvl4pPr algn="ctr" rtl="0" eaLnBrk="0" fontAlgn="base" hangingPunct="0">
              <a:spcBef>
                <a:spcPct val="0"/>
              </a:spcBef>
              <a:spcAft>
                <a:spcPct val="0"/>
              </a:spcAft>
              <a:defRPr sz="4400">
                <a:solidFill>
                  <a:schemeClr val="tx1"/>
                </a:solidFill>
                <a:latin typeface="Futura Bk" pitchFamily="34" charset="0"/>
              </a:defRPr>
            </a:lvl4pPr>
            <a:lvl5pPr algn="ctr" rtl="0" eaLnBrk="0" fontAlgn="base" hangingPunct="0">
              <a:spcBef>
                <a:spcPct val="0"/>
              </a:spcBef>
              <a:spcAft>
                <a:spcPct val="0"/>
              </a:spcAft>
              <a:defRPr sz="4400">
                <a:solidFill>
                  <a:schemeClr val="tx1"/>
                </a:solidFill>
                <a:latin typeface="Futura Bk" pitchFamily="34" charset="0"/>
              </a:defRPr>
            </a:lvl5pPr>
            <a:lvl6pPr marL="457200" algn="ctr" rtl="0" fontAlgn="base">
              <a:spcBef>
                <a:spcPct val="0"/>
              </a:spcBef>
              <a:spcAft>
                <a:spcPct val="0"/>
              </a:spcAft>
              <a:defRPr sz="4400">
                <a:solidFill>
                  <a:schemeClr val="tx1"/>
                </a:solidFill>
                <a:latin typeface="Futura Bk" pitchFamily="34" charset="0"/>
              </a:defRPr>
            </a:lvl6pPr>
            <a:lvl7pPr marL="914400" algn="ctr" rtl="0" fontAlgn="base">
              <a:spcBef>
                <a:spcPct val="0"/>
              </a:spcBef>
              <a:spcAft>
                <a:spcPct val="0"/>
              </a:spcAft>
              <a:defRPr sz="4400">
                <a:solidFill>
                  <a:schemeClr val="tx1"/>
                </a:solidFill>
                <a:latin typeface="Futura Bk" pitchFamily="34" charset="0"/>
              </a:defRPr>
            </a:lvl7pPr>
            <a:lvl8pPr marL="1371600" algn="ctr" rtl="0" fontAlgn="base">
              <a:spcBef>
                <a:spcPct val="0"/>
              </a:spcBef>
              <a:spcAft>
                <a:spcPct val="0"/>
              </a:spcAft>
              <a:defRPr sz="4400">
                <a:solidFill>
                  <a:schemeClr val="tx1"/>
                </a:solidFill>
                <a:latin typeface="Futura Bk" pitchFamily="34" charset="0"/>
              </a:defRPr>
            </a:lvl8pPr>
            <a:lvl9pPr marL="1828800" algn="ctr" rtl="0" fontAlgn="base">
              <a:spcBef>
                <a:spcPct val="0"/>
              </a:spcBef>
              <a:spcAft>
                <a:spcPct val="0"/>
              </a:spcAft>
              <a:defRPr sz="4400">
                <a:solidFill>
                  <a:schemeClr val="tx1"/>
                </a:solidFill>
                <a:latin typeface="Futura Bk" pitchFamily="34" charset="0"/>
              </a:defRPr>
            </a:lvl9pPr>
          </a:lstStyle>
          <a:p>
            <a:r>
              <a:rPr lang="en-US" sz="4400" dirty="0" smtClean="0"/>
              <a:t>Towards a Better Understanding of Dengue Disease (DF/DHF/DSS)</a:t>
            </a:r>
            <a:endParaRPr lang="en-US" sz="4400" dirty="0"/>
          </a:p>
        </p:txBody>
      </p:sp>
      <p:sp>
        <p:nvSpPr>
          <p:cNvPr id="6" name="TextBox 5"/>
          <p:cNvSpPr txBox="1"/>
          <p:nvPr/>
        </p:nvSpPr>
        <p:spPr>
          <a:xfrm>
            <a:off x="685800" y="3899647"/>
            <a:ext cx="4719918" cy="2308324"/>
          </a:xfrm>
          <a:prstGeom prst="rect">
            <a:avLst/>
          </a:prstGeom>
          <a:noFill/>
        </p:spPr>
        <p:txBody>
          <a:bodyPr wrap="square" rtlCol="0">
            <a:spAutoFit/>
          </a:bodyPr>
          <a:lstStyle/>
          <a:p>
            <a:r>
              <a:rPr lang="en-US" dirty="0" smtClean="0"/>
              <a:t>Joeriggo M. Reyes</a:t>
            </a:r>
          </a:p>
          <a:p>
            <a:r>
              <a:rPr lang="en-US" dirty="0" smtClean="0"/>
              <a:t>Core Facility for Bioinformatics</a:t>
            </a:r>
          </a:p>
          <a:p>
            <a:r>
              <a:rPr lang="en-US" dirty="0" smtClean="0"/>
              <a:t>Philippine Genome Center</a:t>
            </a:r>
          </a:p>
          <a:p>
            <a:endParaRPr lang="en-US" dirty="0"/>
          </a:p>
          <a:p>
            <a:r>
              <a:rPr lang="en-US" dirty="0" smtClean="0"/>
              <a:t>PGC Journal Club E-session #2</a:t>
            </a:r>
          </a:p>
          <a:p>
            <a:r>
              <a:rPr lang="en-US" dirty="0" smtClean="0"/>
              <a:t>22 December 2015</a:t>
            </a:r>
          </a:p>
          <a:p>
            <a:endParaRPr lang="en-US" dirty="0"/>
          </a:p>
          <a:p>
            <a:r>
              <a:rPr lang="en-US" dirty="0" smtClean="0"/>
              <a:t>jmreyes@pgc.up.edu.ph</a:t>
            </a:r>
            <a:endParaRPr lang="en-US" dirty="0"/>
          </a:p>
        </p:txBody>
      </p:sp>
    </p:spTree>
    <p:extLst>
      <p:ext uri="{BB962C8B-B14F-4D97-AF65-F5344CB8AC3E}">
        <p14:creationId xmlns:p14="http://schemas.microsoft.com/office/powerpoint/2010/main" val="345412962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8625"/>
            <a:ext cx="8229600" cy="685800"/>
          </a:xfrm>
        </p:spPr>
        <p:txBody>
          <a:bodyPr rtlCol="0" anchor="t">
            <a:normAutofit fontScale="90000"/>
          </a:bodyPr>
          <a:lstStyle/>
          <a:p>
            <a:pPr algn="l" eaLnBrk="1" fontAlgn="auto" hangingPunct="1">
              <a:spcAft>
                <a:spcPts val="0"/>
              </a:spcAft>
              <a:defRPr/>
            </a:pPr>
            <a:r>
              <a:rPr lang="en-US" dirty="0" smtClean="0">
                <a:effectLst>
                  <a:outerShdw blurRad="38100" dist="38100" dir="2700000" algn="tl">
                    <a:srgbClr val="000000">
                      <a:alpha val="43137"/>
                    </a:srgbClr>
                  </a:outerShdw>
                </a:effectLst>
              </a:rPr>
              <a:t>DF, 1° infection</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a:t>
            </a:r>
            <a:r>
              <a:rPr lang="en-US" dirty="0" smtClean="0">
                <a:solidFill>
                  <a:schemeClr val="bg1">
                    <a:lumMod val="85000"/>
                  </a:schemeClr>
                </a:solidFill>
              </a:rPr>
              <a:t>Pathogenesis</a:t>
            </a:r>
            <a:endParaRPr lang="en-US" dirty="0">
              <a:solidFill>
                <a:schemeClr val="bg1">
                  <a:lumMod val="85000"/>
                </a:schemeClr>
              </a:solidFill>
            </a:endParaRPr>
          </a:p>
        </p:txBody>
      </p:sp>
      <p:sp>
        <p:nvSpPr>
          <p:cNvPr id="4" name="TextBox 3"/>
          <p:cNvSpPr txBox="1"/>
          <p:nvPr/>
        </p:nvSpPr>
        <p:spPr>
          <a:xfrm>
            <a:off x="4038600" y="685800"/>
            <a:ext cx="1524000" cy="646986"/>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600" dirty="0" err="1">
                <a:solidFill>
                  <a:prstClr val="black"/>
                </a:solidFill>
                <a:cs typeface="Arial" panose="020B0604020202020204" pitchFamily="34" charset="0"/>
              </a:rPr>
              <a:t>Subcutaneus</a:t>
            </a:r>
            <a:r>
              <a:rPr lang="en-US" sz="1600" dirty="0">
                <a:solidFill>
                  <a:prstClr val="black"/>
                </a:solidFill>
                <a:cs typeface="Arial" panose="020B0604020202020204" pitchFamily="34" charset="0"/>
              </a:rPr>
              <a:t> injection</a:t>
            </a:r>
          </a:p>
        </p:txBody>
      </p:sp>
      <p:sp>
        <p:nvSpPr>
          <p:cNvPr id="5" name="TextBox 4"/>
          <p:cNvSpPr txBox="1"/>
          <p:nvPr/>
        </p:nvSpPr>
        <p:spPr>
          <a:xfrm>
            <a:off x="3886200" y="1981200"/>
            <a:ext cx="1143000" cy="64770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defRPr/>
            </a:pPr>
            <a:r>
              <a:rPr lang="en-US" sz="1600" dirty="0">
                <a:solidFill>
                  <a:prstClr val="black"/>
                </a:solidFill>
                <a:cs typeface="Arial" panose="020B0604020202020204" pitchFamily="34" charset="0"/>
              </a:rPr>
              <a:t>Regional</a:t>
            </a:r>
          </a:p>
          <a:p>
            <a:pPr>
              <a:defRPr/>
            </a:pPr>
            <a:r>
              <a:rPr lang="en-US" sz="1600" dirty="0">
                <a:solidFill>
                  <a:prstClr val="black"/>
                </a:solidFill>
                <a:cs typeface="Arial" panose="020B0604020202020204" pitchFamily="34" charset="0"/>
              </a:rPr>
              <a:t>nodes</a:t>
            </a:r>
          </a:p>
        </p:txBody>
      </p:sp>
      <p:sp>
        <p:nvSpPr>
          <p:cNvPr id="10" name="TextBox 9"/>
          <p:cNvSpPr txBox="1">
            <a:spLocks noChangeArrowheads="1"/>
          </p:cNvSpPr>
          <p:nvPr/>
        </p:nvSpPr>
        <p:spPr bwMode="auto">
          <a:xfrm>
            <a:off x="5532438" y="1446213"/>
            <a:ext cx="2416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400">
                <a:solidFill>
                  <a:prstClr val="black"/>
                </a:solidFill>
                <a:latin typeface="Calibri" panose="020F0502020204030204" pitchFamily="34" charset="0"/>
              </a:rPr>
              <a:t>Langerhans cells, keratinocytes</a:t>
            </a:r>
          </a:p>
        </p:txBody>
      </p:sp>
      <p:sp>
        <p:nvSpPr>
          <p:cNvPr id="11" name="TextBox 10"/>
          <p:cNvSpPr txBox="1">
            <a:spLocks noChangeArrowheads="1"/>
          </p:cNvSpPr>
          <p:nvPr/>
        </p:nvSpPr>
        <p:spPr bwMode="auto">
          <a:xfrm>
            <a:off x="5956300" y="20447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400">
                <a:solidFill>
                  <a:prstClr val="black"/>
                </a:solidFill>
                <a:latin typeface="Calibri" panose="020F0502020204030204" pitchFamily="34" charset="0"/>
              </a:rPr>
              <a:t>Lymphocytes</a:t>
            </a:r>
            <a:br>
              <a:rPr lang="en-US" altLang="en-US" sz="1400">
                <a:solidFill>
                  <a:prstClr val="black"/>
                </a:solidFill>
                <a:latin typeface="Calibri" panose="020F0502020204030204" pitchFamily="34" charset="0"/>
              </a:rPr>
            </a:br>
            <a:r>
              <a:rPr lang="en-US" altLang="en-US" sz="1400">
                <a:solidFill>
                  <a:prstClr val="black"/>
                </a:solidFill>
                <a:latin typeface="Calibri" panose="020F0502020204030204" pitchFamily="34" charset="0"/>
              </a:rPr>
              <a:t>Macrophages</a:t>
            </a:r>
          </a:p>
          <a:p>
            <a:pPr eaLnBrk="1" fontAlgn="base" hangingPunct="1">
              <a:spcBef>
                <a:spcPct val="0"/>
              </a:spcBef>
              <a:spcAft>
                <a:spcPct val="0"/>
              </a:spcAft>
            </a:pPr>
            <a:r>
              <a:rPr lang="en-US" altLang="en-US" sz="1400">
                <a:solidFill>
                  <a:prstClr val="black"/>
                </a:solidFill>
                <a:latin typeface="Calibri" panose="020F0502020204030204" pitchFamily="34" charset="0"/>
              </a:rPr>
              <a:t>Dendritic cells</a:t>
            </a:r>
          </a:p>
        </p:txBody>
      </p:sp>
      <p:cxnSp>
        <p:nvCxnSpPr>
          <p:cNvPr id="15" name="Straight Arrow Connector 14"/>
          <p:cNvCxnSpPr/>
          <p:nvPr/>
        </p:nvCxnSpPr>
        <p:spPr>
          <a:xfrm rot="5400000">
            <a:off x="4344194" y="1651794"/>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rot="5400000">
            <a:off x="4344194" y="28821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rot="5400000">
            <a:off x="4344987" y="4776788"/>
            <a:ext cx="303213"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38800" y="304800"/>
            <a:ext cx="876300" cy="1124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8" name="Straight Arrow Connector 47"/>
          <p:cNvCxnSpPr/>
          <p:nvPr/>
        </p:nvCxnSpPr>
        <p:spPr>
          <a:xfrm rot="10800000" flipH="1">
            <a:off x="5143500" y="2419350"/>
            <a:ext cx="838200" cy="158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60" name="TextBox 59"/>
          <p:cNvSpPr txBox="1">
            <a:spLocks noChangeArrowheads="1"/>
          </p:cNvSpPr>
          <p:nvPr/>
        </p:nvSpPr>
        <p:spPr bwMode="auto">
          <a:xfrm>
            <a:off x="6553200" y="9144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400" i="1">
                <a:solidFill>
                  <a:prstClr val="black"/>
                </a:solidFill>
                <a:latin typeface="Calibri" panose="020F0502020204030204" pitchFamily="34" charset="0"/>
              </a:rPr>
              <a:t>Aedes aegypti</a:t>
            </a:r>
          </a:p>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cxnSp>
        <p:nvCxnSpPr>
          <p:cNvPr id="30" name="Straight Arrow Connector 29"/>
          <p:cNvCxnSpPr/>
          <p:nvPr/>
        </p:nvCxnSpPr>
        <p:spPr>
          <a:xfrm rot="10800000" flipH="1">
            <a:off x="4733925" y="1714500"/>
            <a:ext cx="838200" cy="158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32" name="TextBox 31"/>
          <p:cNvSpPr txBox="1">
            <a:spLocks noChangeArrowheads="1"/>
          </p:cNvSpPr>
          <p:nvPr/>
        </p:nvSpPr>
        <p:spPr bwMode="auto">
          <a:xfrm>
            <a:off x="4786313" y="1509713"/>
            <a:ext cx="2414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infection</a:t>
            </a:r>
          </a:p>
        </p:txBody>
      </p:sp>
      <p:sp>
        <p:nvSpPr>
          <p:cNvPr id="44" name="Arc 43"/>
          <p:cNvSpPr/>
          <p:nvPr/>
        </p:nvSpPr>
        <p:spPr>
          <a:xfrm rot="10800000">
            <a:off x="7143750" y="2197100"/>
            <a:ext cx="428625" cy="428625"/>
          </a:xfrm>
          <a:prstGeom prst="arc">
            <a:avLst>
              <a:gd name="adj1" fmla="val 3258796"/>
              <a:gd name="adj2" fmla="val 19272023"/>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GB">
              <a:solidFill>
                <a:prstClr val="black"/>
              </a:solidFill>
            </a:endParaRPr>
          </a:p>
        </p:txBody>
      </p:sp>
      <p:cxnSp>
        <p:nvCxnSpPr>
          <p:cNvPr id="46" name="Straight Arrow Connector 45"/>
          <p:cNvCxnSpPr/>
          <p:nvPr/>
        </p:nvCxnSpPr>
        <p:spPr>
          <a:xfrm rot="5400000">
            <a:off x="7215188" y="2214563"/>
            <a:ext cx="71437" cy="7143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a:spLocks noChangeArrowheads="1"/>
          </p:cNvSpPr>
          <p:nvPr/>
        </p:nvSpPr>
        <p:spPr bwMode="auto">
          <a:xfrm>
            <a:off x="5189538" y="2224088"/>
            <a:ext cx="2414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infection</a:t>
            </a:r>
          </a:p>
        </p:txBody>
      </p:sp>
      <p:sp>
        <p:nvSpPr>
          <p:cNvPr id="43" name="TextBox 42"/>
          <p:cNvSpPr txBox="1"/>
          <p:nvPr/>
        </p:nvSpPr>
        <p:spPr>
          <a:xfrm>
            <a:off x="3857625" y="3132138"/>
            <a:ext cx="1214438" cy="511175"/>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defRPr/>
            </a:pPr>
            <a:r>
              <a:rPr lang="en-US" sz="1200" dirty="0" err="1">
                <a:solidFill>
                  <a:prstClr val="black"/>
                </a:solidFill>
                <a:cs typeface="Arial" panose="020B0604020202020204" pitchFamily="34" charset="0"/>
              </a:rPr>
              <a:t>Lymphatics</a:t>
            </a:r>
            <a:endParaRPr lang="en-US" sz="1200" dirty="0">
              <a:solidFill>
                <a:prstClr val="black"/>
              </a:solidFill>
              <a:cs typeface="Arial" panose="020B0604020202020204" pitchFamily="34" charset="0"/>
            </a:endParaRPr>
          </a:p>
          <a:p>
            <a:pPr>
              <a:defRPr/>
            </a:pPr>
            <a:r>
              <a:rPr lang="en-US" sz="1200" dirty="0">
                <a:solidFill>
                  <a:prstClr val="black"/>
                </a:solidFill>
                <a:cs typeface="Arial" panose="020B0604020202020204" pitchFamily="34" charset="0"/>
              </a:rPr>
              <a:t>Thoracic duct</a:t>
            </a:r>
          </a:p>
        </p:txBody>
      </p:sp>
      <p:sp>
        <p:nvSpPr>
          <p:cNvPr id="45" name="TextBox 44"/>
          <p:cNvSpPr txBox="1"/>
          <p:nvPr/>
        </p:nvSpPr>
        <p:spPr>
          <a:xfrm>
            <a:off x="7644140" y="2254460"/>
            <a:ext cx="1095404" cy="340519"/>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replication</a:t>
            </a:r>
          </a:p>
        </p:txBody>
      </p:sp>
      <p:sp>
        <p:nvSpPr>
          <p:cNvPr id="61" name="TextBox 60"/>
          <p:cNvSpPr txBox="1"/>
          <p:nvPr/>
        </p:nvSpPr>
        <p:spPr>
          <a:xfrm>
            <a:off x="7429520" y="3191451"/>
            <a:ext cx="1500198" cy="340519"/>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Ag presentation</a:t>
            </a:r>
          </a:p>
        </p:txBody>
      </p:sp>
      <p:cxnSp>
        <p:nvCxnSpPr>
          <p:cNvPr id="62" name="Straight Arrow Connector 61"/>
          <p:cNvCxnSpPr/>
          <p:nvPr/>
        </p:nvCxnSpPr>
        <p:spPr>
          <a:xfrm rot="5400000">
            <a:off x="7037388" y="2820988"/>
            <a:ext cx="357187" cy="28733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6215074" y="3174780"/>
            <a:ext cx="1000132" cy="578882"/>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Budding: </a:t>
            </a:r>
            <a:r>
              <a:rPr lang="en-US" sz="1400" dirty="0">
                <a:solidFill>
                  <a:srgbClr val="C00000"/>
                </a:solidFill>
                <a:cs typeface="Arial" panose="020B0604020202020204" pitchFamily="34" charset="0"/>
              </a:rPr>
              <a:t>DV, NS1</a:t>
            </a:r>
          </a:p>
        </p:txBody>
      </p:sp>
      <p:sp>
        <p:nvSpPr>
          <p:cNvPr id="66" name="TextBox 65"/>
          <p:cNvSpPr txBox="1"/>
          <p:nvPr/>
        </p:nvSpPr>
        <p:spPr>
          <a:xfrm>
            <a:off x="3643313" y="4071938"/>
            <a:ext cx="785812" cy="37465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lgn="ctr">
              <a:defRPr/>
            </a:pPr>
            <a:r>
              <a:rPr lang="en-US" sz="1600" dirty="0">
                <a:solidFill>
                  <a:prstClr val="black"/>
                </a:solidFill>
                <a:cs typeface="Arial" panose="020B0604020202020204" pitchFamily="34" charset="0"/>
              </a:rPr>
              <a:t>Liver</a:t>
            </a:r>
          </a:p>
        </p:txBody>
      </p:sp>
      <p:sp>
        <p:nvSpPr>
          <p:cNvPr id="67" name="TextBox 66"/>
          <p:cNvSpPr txBox="1"/>
          <p:nvPr/>
        </p:nvSpPr>
        <p:spPr>
          <a:xfrm>
            <a:off x="4572000" y="4071938"/>
            <a:ext cx="928688" cy="37465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lgn="ctr">
              <a:defRPr/>
            </a:pPr>
            <a:r>
              <a:rPr lang="en-US" sz="1600" dirty="0">
                <a:solidFill>
                  <a:prstClr val="black"/>
                </a:solidFill>
                <a:cs typeface="Arial" panose="020B0604020202020204" pitchFamily="34" charset="0"/>
              </a:rPr>
              <a:t>Spleen</a:t>
            </a:r>
          </a:p>
        </p:txBody>
      </p:sp>
      <p:cxnSp>
        <p:nvCxnSpPr>
          <p:cNvPr id="68" name="Straight Arrow Connector 67"/>
          <p:cNvCxnSpPr/>
          <p:nvPr/>
        </p:nvCxnSpPr>
        <p:spPr>
          <a:xfrm rot="16200000" flipH="1">
            <a:off x="4465638" y="3751262"/>
            <a:ext cx="285750" cy="2127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rot="5400000">
            <a:off x="4249738" y="3751262"/>
            <a:ext cx="285750" cy="2127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rot="16200000" flipH="1">
            <a:off x="7321550" y="2820988"/>
            <a:ext cx="357187" cy="287338"/>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5643563" y="4286250"/>
            <a:ext cx="428625" cy="1588"/>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6143636" y="4143380"/>
            <a:ext cx="1500198" cy="340519"/>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Ag presentation</a:t>
            </a:r>
          </a:p>
        </p:txBody>
      </p:sp>
      <p:cxnSp>
        <p:nvCxnSpPr>
          <p:cNvPr id="76" name="Straight Arrow Connector 75"/>
          <p:cNvCxnSpPr/>
          <p:nvPr/>
        </p:nvCxnSpPr>
        <p:spPr>
          <a:xfrm>
            <a:off x="5643563" y="4286250"/>
            <a:ext cx="428625" cy="357188"/>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6143636" y="4572008"/>
            <a:ext cx="1643074" cy="544830"/>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err="1">
                <a:solidFill>
                  <a:prstClr val="black"/>
                </a:solidFill>
                <a:cs typeface="Arial" panose="020B0604020202020204" pitchFamily="34" charset="0"/>
              </a:rPr>
              <a:t>Clonal</a:t>
            </a:r>
            <a:r>
              <a:rPr lang="en-US" sz="1400" dirty="0">
                <a:solidFill>
                  <a:prstClr val="black"/>
                </a:solidFill>
                <a:cs typeface="Arial" panose="020B0604020202020204" pitchFamily="34" charset="0"/>
              </a:rPr>
              <a:t> expansion</a:t>
            </a:r>
          </a:p>
          <a:p>
            <a:pPr>
              <a:defRPr/>
            </a:pPr>
            <a:r>
              <a:rPr lang="en-US" sz="1200" dirty="0">
                <a:solidFill>
                  <a:srgbClr val="C00000"/>
                </a:solidFill>
                <a:cs typeface="Arial" panose="020B0604020202020204" pitchFamily="34" charset="0"/>
              </a:rPr>
              <a:t>Neutralizing Abs</a:t>
            </a:r>
          </a:p>
        </p:txBody>
      </p:sp>
      <p:cxnSp>
        <p:nvCxnSpPr>
          <p:cNvPr id="82" name="Straight Arrow Connector 81"/>
          <p:cNvCxnSpPr/>
          <p:nvPr/>
        </p:nvCxnSpPr>
        <p:spPr>
          <a:xfrm rot="10800000">
            <a:off x="2762250" y="4230688"/>
            <a:ext cx="785813" cy="158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88" name="TextBox 87"/>
          <p:cNvSpPr txBox="1">
            <a:spLocks noChangeArrowheads="1"/>
          </p:cNvSpPr>
          <p:nvPr/>
        </p:nvSpPr>
        <p:spPr bwMode="auto">
          <a:xfrm>
            <a:off x="2865438" y="4000500"/>
            <a:ext cx="2414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infection</a:t>
            </a:r>
          </a:p>
        </p:txBody>
      </p:sp>
      <p:sp>
        <p:nvSpPr>
          <p:cNvPr id="89" name="TextBox 88"/>
          <p:cNvSpPr txBox="1">
            <a:spLocks noChangeArrowheads="1"/>
          </p:cNvSpPr>
          <p:nvPr/>
        </p:nvSpPr>
        <p:spPr bwMode="auto">
          <a:xfrm>
            <a:off x="2857500" y="4159250"/>
            <a:ext cx="2414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clearance</a:t>
            </a:r>
          </a:p>
        </p:txBody>
      </p:sp>
      <p:sp>
        <p:nvSpPr>
          <p:cNvPr id="90" name="TextBox 89"/>
          <p:cNvSpPr txBox="1">
            <a:spLocks noChangeArrowheads="1"/>
          </p:cNvSpPr>
          <p:nvPr/>
        </p:nvSpPr>
        <p:spPr bwMode="auto">
          <a:xfrm>
            <a:off x="785813" y="3929063"/>
            <a:ext cx="193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400">
                <a:solidFill>
                  <a:prstClr val="black"/>
                </a:solidFill>
                <a:latin typeface="Calibri" panose="020F0502020204030204" pitchFamily="34" charset="0"/>
              </a:rPr>
              <a:t>Kupffer cells</a:t>
            </a:r>
          </a:p>
          <a:p>
            <a:pPr algn="r" eaLnBrk="1" fontAlgn="base" hangingPunct="1">
              <a:spcBef>
                <a:spcPct val="0"/>
              </a:spcBef>
              <a:spcAft>
                <a:spcPct val="0"/>
              </a:spcAft>
            </a:pPr>
            <a:r>
              <a:rPr lang="en-US" altLang="en-US" sz="1400">
                <a:solidFill>
                  <a:prstClr val="black"/>
                </a:solidFill>
                <a:latin typeface="Calibri" panose="020F0502020204030204" pitchFamily="34" charset="0"/>
              </a:rPr>
              <a:t>Hepatic endothelium</a:t>
            </a:r>
          </a:p>
        </p:txBody>
      </p:sp>
      <p:sp>
        <p:nvSpPr>
          <p:cNvPr id="91" name="TextBox 90"/>
          <p:cNvSpPr txBox="1"/>
          <p:nvPr/>
        </p:nvSpPr>
        <p:spPr>
          <a:xfrm>
            <a:off x="3786188" y="5000625"/>
            <a:ext cx="1447800" cy="37465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defRPr/>
            </a:pPr>
            <a:r>
              <a:rPr lang="en-US" sz="1600" dirty="0">
                <a:solidFill>
                  <a:prstClr val="black"/>
                </a:solidFill>
                <a:cs typeface="Arial" panose="020B0604020202020204" pitchFamily="34" charset="0"/>
              </a:rPr>
              <a:t>Bloodstream</a:t>
            </a:r>
          </a:p>
        </p:txBody>
      </p:sp>
      <p:cxnSp>
        <p:nvCxnSpPr>
          <p:cNvPr id="93" name="Straight Arrow Connector 92"/>
          <p:cNvCxnSpPr/>
          <p:nvPr/>
        </p:nvCxnSpPr>
        <p:spPr>
          <a:xfrm rot="5400000">
            <a:off x="4348162" y="5580063"/>
            <a:ext cx="303213"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4" name="TextBox 93"/>
          <p:cNvSpPr txBox="1"/>
          <p:nvPr/>
        </p:nvSpPr>
        <p:spPr>
          <a:xfrm>
            <a:off x="3571868" y="5786454"/>
            <a:ext cx="1928826" cy="646986"/>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lgn="ctr">
              <a:defRPr/>
            </a:pPr>
            <a:r>
              <a:rPr lang="en-US" sz="1600" dirty="0" err="1">
                <a:solidFill>
                  <a:prstClr val="black"/>
                </a:solidFill>
                <a:cs typeface="Arial" panose="020B0604020202020204" pitchFamily="34" charset="0"/>
              </a:rPr>
              <a:t>IgM</a:t>
            </a:r>
            <a:r>
              <a:rPr lang="en-US" sz="1600" dirty="0">
                <a:solidFill>
                  <a:prstClr val="black"/>
                </a:solidFill>
                <a:cs typeface="Arial" panose="020B0604020202020204" pitchFamily="34" charset="0"/>
              </a:rPr>
              <a:t>, complement </a:t>
            </a:r>
            <a:r>
              <a:rPr lang="en-US" sz="1600" dirty="0" err="1">
                <a:solidFill>
                  <a:prstClr val="black"/>
                </a:solidFill>
                <a:cs typeface="Arial" panose="020B0604020202020204" pitchFamily="34" charset="0"/>
              </a:rPr>
              <a:t>clerance</a:t>
            </a:r>
            <a:endParaRPr lang="en-US" sz="1600" dirty="0">
              <a:solidFill>
                <a:prstClr val="black"/>
              </a:solidFill>
              <a:cs typeface="Arial" panose="020B0604020202020204" pitchFamily="34" charset="0"/>
            </a:endParaRPr>
          </a:p>
        </p:txBody>
      </p:sp>
      <p:sp>
        <p:nvSpPr>
          <p:cNvPr id="98" name="TextBox 97"/>
          <p:cNvSpPr txBox="1">
            <a:spLocks noChangeArrowheads="1"/>
          </p:cNvSpPr>
          <p:nvPr/>
        </p:nvSpPr>
        <p:spPr bwMode="auto">
          <a:xfrm>
            <a:off x="4572000" y="5429250"/>
            <a:ext cx="2414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a:solidFill>
                  <a:srgbClr val="FF0000"/>
                </a:solidFill>
                <a:latin typeface="Calibri" panose="020F0502020204030204" pitchFamily="34" charset="0"/>
              </a:rPr>
              <a:t>Viremia</a:t>
            </a:r>
          </a:p>
        </p:txBody>
      </p:sp>
      <p:cxnSp>
        <p:nvCxnSpPr>
          <p:cNvPr id="99" name="Straight Arrow Connector 98"/>
          <p:cNvCxnSpPr/>
          <p:nvPr/>
        </p:nvCxnSpPr>
        <p:spPr>
          <a:xfrm rot="10800000">
            <a:off x="2571750" y="6072188"/>
            <a:ext cx="857250" cy="158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101" name="TextBox 100"/>
          <p:cNvSpPr txBox="1">
            <a:spLocks noChangeArrowheads="1"/>
          </p:cNvSpPr>
          <p:nvPr/>
        </p:nvSpPr>
        <p:spPr bwMode="auto">
          <a:xfrm>
            <a:off x="2357438" y="5857875"/>
            <a:ext cx="134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i="1">
                <a:solidFill>
                  <a:srgbClr val="FF0000"/>
                </a:solidFill>
                <a:latin typeface="Calibri" panose="020F0502020204030204" pitchFamily="34" charset="0"/>
              </a:rPr>
              <a:t>Class </a:t>
            </a:r>
          </a:p>
          <a:p>
            <a:pPr algn="ctr" eaLnBrk="1" fontAlgn="base" hangingPunct="1">
              <a:spcBef>
                <a:spcPct val="0"/>
              </a:spcBef>
              <a:spcAft>
                <a:spcPct val="0"/>
              </a:spcAft>
            </a:pPr>
            <a:r>
              <a:rPr lang="en-US" altLang="en-US" sz="1200" i="1">
                <a:solidFill>
                  <a:srgbClr val="FF0000"/>
                </a:solidFill>
                <a:latin typeface="Calibri" panose="020F0502020204030204" pitchFamily="34" charset="0"/>
              </a:rPr>
              <a:t>switching</a:t>
            </a:r>
          </a:p>
        </p:txBody>
      </p:sp>
      <p:sp>
        <p:nvSpPr>
          <p:cNvPr id="102" name="TextBox 101"/>
          <p:cNvSpPr txBox="1"/>
          <p:nvPr/>
        </p:nvSpPr>
        <p:spPr>
          <a:xfrm>
            <a:off x="857224" y="5717641"/>
            <a:ext cx="1571636" cy="783193"/>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lgn="r">
              <a:defRPr/>
            </a:pPr>
            <a:r>
              <a:rPr lang="en-US" sz="1600" dirty="0" err="1">
                <a:solidFill>
                  <a:srgbClr val="C00000"/>
                </a:solidFill>
                <a:cs typeface="Arial" panose="020B0604020202020204" pitchFamily="34" charset="0"/>
              </a:rPr>
              <a:t>IgG</a:t>
            </a:r>
            <a:r>
              <a:rPr lang="en-US" sz="1600" dirty="0">
                <a:solidFill>
                  <a:srgbClr val="C00000"/>
                </a:solidFill>
                <a:cs typeface="Arial" panose="020B0604020202020204" pitchFamily="34" charset="0"/>
              </a:rPr>
              <a:t> immunity</a:t>
            </a:r>
          </a:p>
          <a:p>
            <a:pPr algn="r">
              <a:defRPr/>
            </a:pPr>
            <a:r>
              <a:rPr lang="en-US" sz="1200" dirty="0">
                <a:solidFill>
                  <a:prstClr val="black"/>
                </a:solidFill>
                <a:cs typeface="Arial" panose="020B0604020202020204" pitchFamily="34" charset="0"/>
              </a:rPr>
              <a:t>(neutralizing/non-neutralizing)</a:t>
            </a:r>
          </a:p>
        </p:txBody>
      </p:sp>
      <p:cxnSp>
        <p:nvCxnSpPr>
          <p:cNvPr id="103" name="Straight Arrow Connector 102"/>
          <p:cNvCxnSpPr/>
          <p:nvPr/>
        </p:nvCxnSpPr>
        <p:spPr>
          <a:xfrm rot="5400000">
            <a:off x="7358857" y="4642644"/>
            <a:ext cx="2000250" cy="158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7215206" y="5786454"/>
            <a:ext cx="1571636" cy="646986"/>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lgn="ctr">
              <a:defRPr/>
            </a:pPr>
            <a:r>
              <a:rPr lang="en-US" sz="1600" dirty="0">
                <a:solidFill>
                  <a:prstClr val="black"/>
                </a:solidFill>
                <a:cs typeface="Arial" panose="020B0604020202020204" pitchFamily="34" charset="0"/>
              </a:rPr>
              <a:t>Cell-mediated immunity</a:t>
            </a:r>
          </a:p>
        </p:txBody>
      </p:sp>
      <p:cxnSp>
        <p:nvCxnSpPr>
          <p:cNvPr id="114" name="Straight Arrow Connector 113"/>
          <p:cNvCxnSpPr/>
          <p:nvPr/>
        </p:nvCxnSpPr>
        <p:spPr>
          <a:xfrm>
            <a:off x="7715250" y="4286250"/>
            <a:ext cx="642938" cy="1588"/>
          </a:xfrm>
          <a:prstGeom prst="straightConnector1">
            <a:avLst/>
          </a:prstGeom>
          <a:ln>
            <a:prstDash val="dash"/>
            <a:tailEnd type="none" w="med" len="lg"/>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rot="10800000" flipV="1">
            <a:off x="5572125" y="5214938"/>
            <a:ext cx="1285875" cy="785812"/>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118" name="Arc 117"/>
          <p:cNvSpPr/>
          <p:nvPr/>
        </p:nvSpPr>
        <p:spPr>
          <a:xfrm>
            <a:off x="5072063" y="4500563"/>
            <a:ext cx="571500" cy="571500"/>
          </a:xfrm>
          <a:prstGeom prst="arc">
            <a:avLst>
              <a:gd name="adj1" fmla="val 18597963"/>
              <a:gd name="adj2" fmla="val 5172798"/>
            </a:avLst>
          </a:prstGeom>
          <a:ln w="12700">
            <a:prstDash val="lgDashDot"/>
            <a:headEnd type="arrow"/>
            <a:tailEnd type="none"/>
          </a:ln>
        </p:spPr>
        <p:style>
          <a:lnRef idx="3">
            <a:schemeClr val="dk1"/>
          </a:lnRef>
          <a:fillRef idx="0">
            <a:schemeClr val="dk1"/>
          </a:fillRef>
          <a:effectRef idx="2">
            <a:schemeClr val="dk1"/>
          </a:effectRef>
          <a:fontRef idx="minor">
            <a:schemeClr val="tx1"/>
          </a:fontRef>
        </p:style>
        <p:txBody>
          <a:bodyPr anchor="ctr"/>
          <a:lstStyle/>
          <a:p>
            <a:pPr algn="ctr">
              <a:defRPr/>
            </a:pPr>
            <a:endParaRPr lang="en-GB">
              <a:solidFill>
                <a:prstClr val="black"/>
              </a:solidFill>
            </a:endParaRPr>
          </a:p>
        </p:txBody>
      </p:sp>
      <p:sp>
        <p:nvSpPr>
          <p:cNvPr id="120" name="Arc 119"/>
          <p:cNvSpPr/>
          <p:nvPr/>
        </p:nvSpPr>
        <p:spPr>
          <a:xfrm flipH="1">
            <a:off x="3429000" y="4500563"/>
            <a:ext cx="571500" cy="571500"/>
          </a:xfrm>
          <a:prstGeom prst="arc">
            <a:avLst>
              <a:gd name="adj1" fmla="val 18597963"/>
              <a:gd name="adj2" fmla="val 5172798"/>
            </a:avLst>
          </a:prstGeom>
          <a:ln w="12700">
            <a:prstDash val="dashDot"/>
            <a:headEnd type="arrow"/>
            <a:tailEnd type="none"/>
          </a:ln>
        </p:spPr>
        <p:style>
          <a:lnRef idx="3">
            <a:schemeClr val="dk1"/>
          </a:lnRef>
          <a:fillRef idx="0">
            <a:schemeClr val="dk1"/>
          </a:fillRef>
          <a:effectRef idx="2">
            <a:schemeClr val="dk1"/>
          </a:effectRef>
          <a:fontRef idx="minor">
            <a:schemeClr val="tx1"/>
          </a:fontRef>
        </p:style>
        <p:txBody>
          <a:bodyPr anchor="ctr"/>
          <a:lstStyle/>
          <a:p>
            <a:pPr algn="ctr">
              <a:defRPr/>
            </a:pPr>
            <a:endParaRPr lang="en-GB">
              <a:solidFill>
                <a:prstClr val="black"/>
              </a:solidFill>
            </a:endParaRPr>
          </a:p>
        </p:txBody>
      </p:sp>
      <p:sp>
        <p:nvSpPr>
          <p:cNvPr id="121" name="TextBox 120"/>
          <p:cNvSpPr txBox="1">
            <a:spLocks noChangeArrowheads="1"/>
          </p:cNvSpPr>
          <p:nvPr/>
        </p:nvSpPr>
        <p:spPr bwMode="auto">
          <a:xfrm>
            <a:off x="8286776" y="3143248"/>
            <a:ext cx="369332" cy="1848635"/>
          </a:xfrm>
          <a:prstGeom prst="rect">
            <a:avLst/>
          </a:prstGeom>
          <a:noFill/>
          <a:ln w="9525">
            <a:noFill/>
            <a:miter lim="800000"/>
            <a:headEnd/>
            <a:tailEnd/>
          </a:ln>
        </p:spPr>
        <p:txBody>
          <a:bodyPr vert="vert270">
            <a:spAutoFit/>
          </a:bodyPr>
          <a:lstStyle/>
          <a:p>
            <a:pPr>
              <a:defRPr/>
            </a:pPr>
            <a:r>
              <a:rPr lang="en-US" sz="1200" i="1" dirty="0">
                <a:solidFill>
                  <a:srgbClr val="FF0000"/>
                </a:solidFill>
                <a:latin typeface="Calibri" pitchFamily="34" charset="0"/>
                <a:cs typeface="Arial" panose="020B0604020202020204" pitchFamily="34" charset="0"/>
              </a:rPr>
              <a:t>T-cell activation</a:t>
            </a:r>
          </a:p>
        </p:txBody>
      </p:sp>
      <p:sp>
        <p:nvSpPr>
          <p:cNvPr id="122" name="TextBox 121"/>
          <p:cNvSpPr txBox="1"/>
          <p:nvPr/>
        </p:nvSpPr>
        <p:spPr>
          <a:xfrm>
            <a:off x="5965825" y="3705225"/>
            <a:ext cx="1500188" cy="306388"/>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200" dirty="0">
                <a:solidFill>
                  <a:prstClr val="black"/>
                </a:solidFill>
              </a:rPr>
              <a:t>Released to serum</a:t>
            </a:r>
          </a:p>
        </p:txBody>
      </p:sp>
      <p:sp>
        <p:nvSpPr>
          <p:cNvPr id="13363" name="TextBox 122"/>
          <p:cNvSpPr txBox="1">
            <a:spLocks noChangeArrowheads="1"/>
          </p:cNvSpPr>
          <p:nvPr/>
        </p:nvSpPr>
        <p:spPr bwMode="auto">
          <a:xfrm>
            <a:off x="7286625" y="8096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a:solidFill>
                  <a:prstClr val="black"/>
                </a:solidFill>
                <a:latin typeface="Calibri" panose="020F0502020204030204" pitchFamily="34" charset="0"/>
              </a:rPr>
              <a:t>Martina et al., 2009 and references therein</a:t>
            </a:r>
          </a:p>
        </p:txBody>
      </p:sp>
    </p:spTree>
    <p:extLst>
      <p:ext uri="{BB962C8B-B14F-4D97-AF65-F5344CB8AC3E}">
        <p14:creationId xmlns:p14="http://schemas.microsoft.com/office/powerpoint/2010/main" val="29299483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2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2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500"/>
                                        <p:tgtEl>
                                          <p:spTgt spid="72"/>
                                        </p:tgtEl>
                                      </p:cBhvr>
                                    </p:animEffect>
                                  </p:childTnLst>
                                </p:cTn>
                              </p:par>
                              <p:par>
                                <p:cTn id="65" presetID="10" presetClass="entr" presetSubtype="0" fill="hold" nodeType="withEffect">
                                  <p:stCondLst>
                                    <p:cond delay="2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par>
                                <p:cTn id="68" presetID="10" presetClass="entr" presetSubtype="0" fill="hold" nodeType="withEffect">
                                  <p:stCondLst>
                                    <p:cond delay="20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fade">
                                      <p:cBhvr>
                                        <p:cTn id="75" dur="500"/>
                                        <p:tgtEl>
                                          <p:spTgt spid="12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grpId="0" nodeType="withEffect">
                                  <p:stCondLst>
                                    <p:cond delay="10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500"/>
                                        <p:tgtEl>
                                          <p:spTgt spid="7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nodeType="click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fade">
                                      <p:cBhvr>
                                        <p:cTn id="102" dur="500"/>
                                        <p:tgtEl>
                                          <p:spTgt spid="89"/>
                                        </p:tgtEl>
                                      </p:cBhvr>
                                    </p:animEffect>
                                  </p:childTnLst>
                                </p:cTn>
                              </p:par>
                              <p:par>
                                <p:cTn id="103" presetID="10" presetClass="entr" presetSubtype="0" fill="hold" grpId="0" nodeType="withEffect">
                                  <p:stCondLst>
                                    <p:cond delay="10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500"/>
                                        <p:tgtEl>
                                          <p:spTgt spid="9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20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par>
                                <p:cTn id="111" presetID="10" presetClass="entr" presetSubtype="0" fill="hold"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fade">
                                      <p:cBhvr>
                                        <p:cTn id="113" dur="500"/>
                                        <p:tgtEl>
                                          <p:spTgt spid="6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fade">
                                      <p:cBhvr>
                                        <p:cTn id="118" dur="500"/>
                                        <p:tgtEl>
                                          <p:spTgt spid="73"/>
                                        </p:tgtEl>
                                      </p:cBhvr>
                                    </p:animEffect>
                                  </p:childTnLst>
                                </p:cTn>
                              </p:par>
                              <p:par>
                                <p:cTn id="119" presetID="10" presetClass="entr" presetSubtype="0" fill="hold"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500"/>
                                        <p:tgtEl>
                                          <p:spTgt spid="76"/>
                                        </p:tgtEl>
                                      </p:cBhvr>
                                    </p:animEffect>
                                  </p:childTnLst>
                                </p:cTn>
                              </p:par>
                              <p:par>
                                <p:cTn id="122" presetID="10" presetClass="entr" presetSubtype="0" fill="hold" nodeType="withEffect">
                                  <p:stCondLst>
                                    <p:cond delay="200"/>
                                  </p:stCondLst>
                                  <p:childTnLst>
                                    <p:set>
                                      <p:cBhvr>
                                        <p:cTn id="123" dur="1" fill="hold">
                                          <p:stCondLst>
                                            <p:cond delay="0"/>
                                          </p:stCondLst>
                                        </p:cTn>
                                        <p:tgtEl>
                                          <p:spTgt spid="75"/>
                                        </p:tgtEl>
                                        <p:attrNameLst>
                                          <p:attrName>style.visibility</p:attrName>
                                        </p:attrNameLst>
                                      </p:cBhvr>
                                      <p:to>
                                        <p:strVal val="visible"/>
                                      </p:to>
                                    </p:set>
                                    <p:animEffect transition="in" filter="fade">
                                      <p:cBhvr>
                                        <p:cTn id="124" dur="500"/>
                                        <p:tgtEl>
                                          <p:spTgt spid="75"/>
                                        </p:tgtEl>
                                      </p:cBhvr>
                                    </p:animEffect>
                                  </p:childTnLst>
                                </p:cTn>
                              </p:par>
                              <p:par>
                                <p:cTn id="125" presetID="10" presetClass="entr" presetSubtype="0" fill="hold" nodeType="withEffect">
                                  <p:stCondLst>
                                    <p:cond delay="200"/>
                                  </p:stCondLst>
                                  <p:childTnLst>
                                    <p:set>
                                      <p:cBhvr>
                                        <p:cTn id="126" dur="1" fill="hold">
                                          <p:stCondLst>
                                            <p:cond delay="0"/>
                                          </p:stCondLst>
                                        </p:cTn>
                                        <p:tgtEl>
                                          <p:spTgt spid="80"/>
                                        </p:tgtEl>
                                        <p:attrNameLst>
                                          <p:attrName>style.visibility</p:attrName>
                                        </p:attrNameLst>
                                      </p:cBhvr>
                                      <p:to>
                                        <p:strVal val="visible"/>
                                      </p:to>
                                    </p:set>
                                    <p:animEffect transition="in" filter="fade">
                                      <p:cBhvr>
                                        <p:cTn id="127" dur="500"/>
                                        <p:tgtEl>
                                          <p:spTgt spid="8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nodeType="clickEffect">
                                  <p:stCondLst>
                                    <p:cond delay="0"/>
                                  </p:stCondLst>
                                  <p:childTnLst>
                                    <p:set>
                                      <p:cBhvr>
                                        <p:cTn id="131" dur="1" fill="hold">
                                          <p:stCondLst>
                                            <p:cond delay="0"/>
                                          </p:stCondLst>
                                        </p:cTn>
                                        <p:tgtEl>
                                          <p:spTgt spid="114"/>
                                        </p:tgtEl>
                                        <p:attrNameLst>
                                          <p:attrName>style.visibility</p:attrName>
                                        </p:attrNameLst>
                                      </p:cBhvr>
                                      <p:to>
                                        <p:strVal val="visible"/>
                                      </p:to>
                                    </p:set>
                                    <p:animEffect transition="in" filter="fade">
                                      <p:cBhvr>
                                        <p:cTn id="132" dur="500"/>
                                        <p:tgtEl>
                                          <p:spTgt spid="114"/>
                                        </p:tgtEl>
                                      </p:cBhvr>
                                    </p:animEffect>
                                  </p:childTnLst>
                                </p:cTn>
                              </p:par>
                              <p:par>
                                <p:cTn id="133" presetID="10" presetClass="entr" presetSubtype="0" fill="hold" nodeType="withEffect">
                                  <p:stCondLst>
                                    <p:cond delay="0"/>
                                  </p:stCondLst>
                                  <p:childTnLst>
                                    <p:set>
                                      <p:cBhvr>
                                        <p:cTn id="134" dur="1" fill="hold">
                                          <p:stCondLst>
                                            <p:cond delay="0"/>
                                          </p:stCondLst>
                                        </p:cTn>
                                        <p:tgtEl>
                                          <p:spTgt spid="103"/>
                                        </p:tgtEl>
                                        <p:attrNameLst>
                                          <p:attrName>style.visibility</p:attrName>
                                        </p:attrNameLst>
                                      </p:cBhvr>
                                      <p:to>
                                        <p:strVal val="visible"/>
                                      </p:to>
                                    </p:set>
                                    <p:animEffect transition="in" filter="fade">
                                      <p:cBhvr>
                                        <p:cTn id="135" dur="500"/>
                                        <p:tgtEl>
                                          <p:spTgt spid="103"/>
                                        </p:tgtEl>
                                      </p:cBhvr>
                                    </p:animEffect>
                                  </p:childTnLst>
                                </p:cTn>
                              </p:par>
                              <p:par>
                                <p:cTn id="136" presetID="10" presetClass="entr" presetSubtype="0" fill="hold" nodeType="withEffect">
                                  <p:stCondLst>
                                    <p:cond delay="200"/>
                                  </p:stCondLst>
                                  <p:childTnLst>
                                    <p:set>
                                      <p:cBhvr>
                                        <p:cTn id="137" dur="1" fill="hold">
                                          <p:stCondLst>
                                            <p:cond delay="0"/>
                                          </p:stCondLst>
                                        </p:cTn>
                                        <p:tgtEl>
                                          <p:spTgt spid="121"/>
                                        </p:tgtEl>
                                        <p:attrNameLst>
                                          <p:attrName>style.visibility</p:attrName>
                                        </p:attrNameLst>
                                      </p:cBhvr>
                                      <p:to>
                                        <p:strVal val="visible"/>
                                      </p:to>
                                    </p:set>
                                    <p:animEffect transition="in" filter="fade">
                                      <p:cBhvr>
                                        <p:cTn id="138" dur="500"/>
                                        <p:tgtEl>
                                          <p:spTgt spid="121"/>
                                        </p:tgtEl>
                                      </p:cBhvr>
                                    </p:animEffect>
                                  </p:childTnLst>
                                </p:cTn>
                              </p:par>
                            </p:childTnLst>
                          </p:cTn>
                        </p:par>
                        <p:par>
                          <p:cTn id="139" fill="hold" nodeType="afterGroup">
                            <p:stCondLst>
                              <p:cond delay="700"/>
                            </p:stCondLst>
                            <p:childTnLst>
                              <p:par>
                                <p:cTn id="140" presetID="10" presetClass="entr" presetSubtype="0" fill="hold" nodeType="afterEffect">
                                  <p:stCondLst>
                                    <p:cond delay="0"/>
                                  </p:stCondLst>
                                  <p:childTnLst>
                                    <p:set>
                                      <p:cBhvr>
                                        <p:cTn id="141" dur="1" fill="hold">
                                          <p:stCondLst>
                                            <p:cond delay="0"/>
                                          </p:stCondLst>
                                        </p:cTn>
                                        <p:tgtEl>
                                          <p:spTgt spid="108"/>
                                        </p:tgtEl>
                                        <p:attrNameLst>
                                          <p:attrName>style.visibility</p:attrName>
                                        </p:attrNameLst>
                                      </p:cBhvr>
                                      <p:to>
                                        <p:strVal val="visible"/>
                                      </p:to>
                                    </p:set>
                                    <p:animEffect transition="in" filter="fade">
                                      <p:cBhvr>
                                        <p:cTn id="142" dur="500"/>
                                        <p:tgtEl>
                                          <p:spTgt spid="10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nodeType="click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fade">
                                      <p:cBhvr>
                                        <p:cTn id="147" dur="500"/>
                                        <p:tgtEl>
                                          <p:spTgt spid="20"/>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91"/>
                                        </p:tgtEl>
                                        <p:attrNameLst>
                                          <p:attrName>style.visibility</p:attrName>
                                        </p:attrNameLst>
                                      </p:cBhvr>
                                      <p:to>
                                        <p:strVal val="visible"/>
                                      </p:to>
                                    </p:set>
                                    <p:animEffect transition="in" filter="fade">
                                      <p:cBhvr>
                                        <p:cTn id="150" dur="500"/>
                                        <p:tgtEl>
                                          <p:spTgt spid="9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nodeType="clickEffect">
                                  <p:stCondLst>
                                    <p:cond delay="0"/>
                                  </p:stCondLst>
                                  <p:childTnLst>
                                    <p:set>
                                      <p:cBhvr>
                                        <p:cTn id="154" dur="1" fill="hold">
                                          <p:stCondLst>
                                            <p:cond delay="0"/>
                                          </p:stCondLst>
                                        </p:cTn>
                                        <p:tgtEl>
                                          <p:spTgt spid="118"/>
                                        </p:tgtEl>
                                        <p:attrNameLst>
                                          <p:attrName>style.visibility</p:attrName>
                                        </p:attrNameLst>
                                      </p:cBhvr>
                                      <p:to>
                                        <p:strVal val="visible"/>
                                      </p:to>
                                    </p:set>
                                    <p:animEffect transition="in" filter="fade">
                                      <p:cBhvr>
                                        <p:cTn id="155" dur="500"/>
                                        <p:tgtEl>
                                          <p:spTgt spid="118"/>
                                        </p:tgtEl>
                                      </p:cBhvr>
                                    </p:animEffect>
                                  </p:childTnLst>
                                </p:cTn>
                              </p:par>
                              <p:par>
                                <p:cTn id="156" presetID="10" presetClass="entr" presetSubtype="0" fill="hold" nodeType="withEffect">
                                  <p:stCondLst>
                                    <p:cond delay="0"/>
                                  </p:stCondLst>
                                  <p:childTnLst>
                                    <p:set>
                                      <p:cBhvr>
                                        <p:cTn id="157" dur="1" fill="hold">
                                          <p:stCondLst>
                                            <p:cond delay="0"/>
                                          </p:stCondLst>
                                        </p:cTn>
                                        <p:tgtEl>
                                          <p:spTgt spid="120"/>
                                        </p:tgtEl>
                                        <p:attrNameLst>
                                          <p:attrName>style.visibility</p:attrName>
                                        </p:attrNameLst>
                                      </p:cBhvr>
                                      <p:to>
                                        <p:strVal val="visible"/>
                                      </p:to>
                                    </p:set>
                                    <p:animEffect transition="in" filter="fade">
                                      <p:cBhvr>
                                        <p:cTn id="158" dur="500"/>
                                        <p:tgtEl>
                                          <p:spTgt spid="120"/>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nodeType="clickEffect">
                                  <p:stCondLst>
                                    <p:cond delay="0"/>
                                  </p:stCondLst>
                                  <p:childTnLst>
                                    <p:set>
                                      <p:cBhvr>
                                        <p:cTn id="162" dur="1" fill="hold">
                                          <p:stCondLst>
                                            <p:cond delay="0"/>
                                          </p:stCondLst>
                                        </p:cTn>
                                        <p:tgtEl>
                                          <p:spTgt spid="93"/>
                                        </p:tgtEl>
                                        <p:attrNameLst>
                                          <p:attrName>style.visibility</p:attrName>
                                        </p:attrNameLst>
                                      </p:cBhvr>
                                      <p:to>
                                        <p:strVal val="visible"/>
                                      </p:to>
                                    </p:set>
                                    <p:animEffect transition="in" filter="fade">
                                      <p:cBhvr>
                                        <p:cTn id="163" dur="500"/>
                                        <p:tgtEl>
                                          <p:spTgt spid="93"/>
                                        </p:tgtEl>
                                      </p:cBhvr>
                                    </p:animEffect>
                                  </p:childTnLst>
                                </p:cTn>
                              </p:par>
                              <p:par>
                                <p:cTn id="164" presetID="10" presetClass="entr" presetSubtype="0" fill="hold" grpId="0" nodeType="withEffect">
                                  <p:stCondLst>
                                    <p:cond delay="200"/>
                                  </p:stCondLst>
                                  <p:childTnLst>
                                    <p:set>
                                      <p:cBhvr>
                                        <p:cTn id="165" dur="1" fill="hold">
                                          <p:stCondLst>
                                            <p:cond delay="0"/>
                                          </p:stCondLst>
                                        </p:cTn>
                                        <p:tgtEl>
                                          <p:spTgt spid="98"/>
                                        </p:tgtEl>
                                        <p:attrNameLst>
                                          <p:attrName>style.visibility</p:attrName>
                                        </p:attrNameLst>
                                      </p:cBhvr>
                                      <p:to>
                                        <p:strVal val="visible"/>
                                      </p:to>
                                    </p:set>
                                    <p:animEffect transition="in" filter="fade">
                                      <p:cBhvr>
                                        <p:cTn id="166" dur="500"/>
                                        <p:tgtEl>
                                          <p:spTgt spid="9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0" presetClass="entr" presetSubtype="0" fill="hold" nodeType="clickEffect">
                                  <p:stCondLst>
                                    <p:cond delay="0"/>
                                  </p:stCondLst>
                                  <p:childTnLst>
                                    <p:set>
                                      <p:cBhvr>
                                        <p:cTn id="170" dur="1" fill="hold">
                                          <p:stCondLst>
                                            <p:cond delay="0"/>
                                          </p:stCondLst>
                                        </p:cTn>
                                        <p:tgtEl>
                                          <p:spTgt spid="94"/>
                                        </p:tgtEl>
                                        <p:attrNameLst>
                                          <p:attrName>style.visibility</p:attrName>
                                        </p:attrNameLst>
                                      </p:cBhvr>
                                      <p:to>
                                        <p:strVal val="visible"/>
                                      </p:to>
                                    </p:set>
                                    <p:animEffect transition="in" filter="fade">
                                      <p:cBhvr>
                                        <p:cTn id="171" dur="500"/>
                                        <p:tgtEl>
                                          <p:spTgt spid="94"/>
                                        </p:tgtEl>
                                      </p:cBhvr>
                                    </p:animEffect>
                                  </p:childTnLst>
                                </p:cTn>
                              </p:par>
                              <p:par>
                                <p:cTn id="172" presetID="10" presetClass="entr" presetSubtype="0" fill="hold" nodeType="withEffect">
                                  <p:stCondLst>
                                    <p:cond delay="200"/>
                                  </p:stCondLst>
                                  <p:childTnLst>
                                    <p:set>
                                      <p:cBhvr>
                                        <p:cTn id="173" dur="1" fill="hold">
                                          <p:stCondLst>
                                            <p:cond delay="0"/>
                                          </p:stCondLst>
                                        </p:cTn>
                                        <p:tgtEl>
                                          <p:spTgt spid="116"/>
                                        </p:tgtEl>
                                        <p:attrNameLst>
                                          <p:attrName>style.visibility</p:attrName>
                                        </p:attrNameLst>
                                      </p:cBhvr>
                                      <p:to>
                                        <p:strVal val="visible"/>
                                      </p:to>
                                    </p:set>
                                    <p:animEffect transition="in" filter="fade">
                                      <p:cBhvr>
                                        <p:cTn id="174" dur="500"/>
                                        <p:tgtEl>
                                          <p:spTgt spid="116"/>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0" presetClass="entr" presetSubtype="0" fill="hold" nodeType="clickEffect">
                                  <p:stCondLst>
                                    <p:cond delay="0"/>
                                  </p:stCondLst>
                                  <p:childTnLst>
                                    <p:set>
                                      <p:cBhvr>
                                        <p:cTn id="178" dur="1" fill="hold">
                                          <p:stCondLst>
                                            <p:cond delay="0"/>
                                          </p:stCondLst>
                                        </p:cTn>
                                        <p:tgtEl>
                                          <p:spTgt spid="99"/>
                                        </p:tgtEl>
                                        <p:attrNameLst>
                                          <p:attrName>style.visibility</p:attrName>
                                        </p:attrNameLst>
                                      </p:cBhvr>
                                      <p:to>
                                        <p:strVal val="visible"/>
                                      </p:to>
                                    </p:set>
                                    <p:animEffect transition="in" filter="fade">
                                      <p:cBhvr>
                                        <p:cTn id="179" dur="500"/>
                                        <p:tgtEl>
                                          <p:spTgt spid="9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500"/>
                                        <p:tgtEl>
                                          <p:spTgt spid="101"/>
                                        </p:tgtEl>
                                      </p:cBhvr>
                                    </p:animEffect>
                                  </p:childTnLst>
                                </p:cTn>
                              </p:par>
                              <p:par>
                                <p:cTn id="183" presetID="10" presetClass="entr" presetSubtype="0" fill="hold" nodeType="withEffect">
                                  <p:stCondLst>
                                    <p:cond delay="200"/>
                                  </p:stCondLst>
                                  <p:childTnLst>
                                    <p:set>
                                      <p:cBhvr>
                                        <p:cTn id="184" dur="1" fill="hold">
                                          <p:stCondLst>
                                            <p:cond delay="0"/>
                                          </p:stCondLst>
                                        </p:cTn>
                                        <p:tgtEl>
                                          <p:spTgt spid="102"/>
                                        </p:tgtEl>
                                        <p:attrNameLst>
                                          <p:attrName>style.visibility</p:attrName>
                                        </p:attrNameLst>
                                      </p:cBhvr>
                                      <p:to>
                                        <p:strVal val="visible"/>
                                      </p:to>
                                    </p:set>
                                    <p:animEffect transition="in" filter="fade">
                                      <p:cBhvr>
                                        <p:cTn id="18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60" grpId="0"/>
      <p:bldP spid="32" grpId="0"/>
      <p:bldP spid="54" grpId="0"/>
      <p:bldP spid="43" grpId="0" animBg="1"/>
      <p:bldP spid="66" grpId="0" animBg="1"/>
      <p:bldP spid="67" grpId="0" animBg="1"/>
      <p:bldP spid="88" grpId="0"/>
      <p:bldP spid="89" grpId="0"/>
      <p:bldP spid="90" grpId="0"/>
      <p:bldP spid="91" grpId="0" animBg="1"/>
      <p:bldP spid="98" grpId="0"/>
      <p:bldP spid="101" grpId="0"/>
      <p:bldP spid="1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8625"/>
            <a:ext cx="8229600" cy="685800"/>
          </a:xfrm>
        </p:spPr>
        <p:txBody>
          <a:bodyPr rtlCol="0" anchor="t">
            <a:normAutofit fontScale="90000"/>
          </a:bodyPr>
          <a:lstStyle/>
          <a:p>
            <a:pPr algn="l" eaLnBrk="1" fontAlgn="auto" hangingPunct="1">
              <a:spcAft>
                <a:spcPts val="0"/>
              </a:spcAft>
              <a:defRPr/>
            </a:pPr>
            <a:r>
              <a:rPr lang="en-US" dirty="0" smtClean="0">
                <a:effectLst>
                  <a:outerShdw blurRad="38100" dist="38100" dir="2700000" algn="tl">
                    <a:srgbClr val="000000">
                      <a:alpha val="43137"/>
                    </a:srgbClr>
                  </a:outerShdw>
                </a:effectLst>
              </a:rPr>
              <a:t>DF, 1° infection</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a:t>
            </a:r>
            <a:r>
              <a:rPr lang="en-US" dirty="0" smtClean="0">
                <a:solidFill>
                  <a:schemeClr val="bg1">
                    <a:lumMod val="85000"/>
                  </a:schemeClr>
                </a:solidFill>
              </a:rPr>
              <a:t>Pathogenesis</a:t>
            </a:r>
            <a:endParaRPr lang="en-US" dirty="0">
              <a:solidFill>
                <a:schemeClr val="bg1">
                  <a:lumMod val="85000"/>
                </a:schemeClr>
              </a:solidFill>
            </a:endParaRPr>
          </a:p>
        </p:txBody>
      </p:sp>
      <p:sp>
        <p:nvSpPr>
          <p:cNvPr id="5" name="TextBox 4"/>
          <p:cNvSpPr txBox="1"/>
          <p:nvPr/>
        </p:nvSpPr>
        <p:spPr>
          <a:xfrm>
            <a:off x="3886200" y="1981200"/>
            <a:ext cx="1143000" cy="64770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defRPr/>
            </a:pPr>
            <a:r>
              <a:rPr lang="en-US" sz="1600" dirty="0">
                <a:solidFill>
                  <a:prstClr val="black"/>
                </a:solidFill>
                <a:cs typeface="Arial" panose="020B0604020202020204" pitchFamily="34" charset="0"/>
              </a:rPr>
              <a:t>Regional</a:t>
            </a:r>
          </a:p>
          <a:p>
            <a:pPr>
              <a:defRPr/>
            </a:pPr>
            <a:r>
              <a:rPr lang="en-US" sz="1600" dirty="0">
                <a:solidFill>
                  <a:prstClr val="black"/>
                </a:solidFill>
                <a:cs typeface="Arial" panose="020B0604020202020204" pitchFamily="34" charset="0"/>
              </a:rPr>
              <a:t>nodes</a:t>
            </a:r>
          </a:p>
        </p:txBody>
      </p:sp>
      <p:sp>
        <p:nvSpPr>
          <p:cNvPr id="14340" name="TextBox 9"/>
          <p:cNvSpPr txBox="1">
            <a:spLocks noChangeArrowheads="1"/>
          </p:cNvSpPr>
          <p:nvPr/>
        </p:nvSpPr>
        <p:spPr bwMode="auto">
          <a:xfrm>
            <a:off x="5532438" y="1446213"/>
            <a:ext cx="2416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400">
                <a:solidFill>
                  <a:prstClr val="black"/>
                </a:solidFill>
                <a:latin typeface="Calibri" panose="020F0502020204030204" pitchFamily="34" charset="0"/>
              </a:rPr>
              <a:t>Langerhans cells, keratinocytes</a:t>
            </a:r>
          </a:p>
        </p:txBody>
      </p:sp>
      <p:sp>
        <p:nvSpPr>
          <p:cNvPr id="14341" name="TextBox 10"/>
          <p:cNvSpPr txBox="1">
            <a:spLocks noChangeArrowheads="1"/>
          </p:cNvSpPr>
          <p:nvPr/>
        </p:nvSpPr>
        <p:spPr bwMode="auto">
          <a:xfrm>
            <a:off x="5956300" y="20447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400">
                <a:solidFill>
                  <a:prstClr val="black"/>
                </a:solidFill>
                <a:latin typeface="Calibri" panose="020F0502020204030204" pitchFamily="34" charset="0"/>
              </a:rPr>
              <a:t>Lymphocytes</a:t>
            </a:r>
            <a:br>
              <a:rPr lang="en-US" altLang="en-US" sz="1400">
                <a:solidFill>
                  <a:prstClr val="black"/>
                </a:solidFill>
                <a:latin typeface="Calibri" panose="020F0502020204030204" pitchFamily="34" charset="0"/>
              </a:rPr>
            </a:br>
            <a:r>
              <a:rPr lang="en-US" altLang="en-US" sz="1400">
                <a:solidFill>
                  <a:prstClr val="black"/>
                </a:solidFill>
                <a:latin typeface="Calibri" panose="020F0502020204030204" pitchFamily="34" charset="0"/>
              </a:rPr>
              <a:t>Macrophages</a:t>
            </a:r>
          </a:p>
          <a:p>
            <a:pPr eaLnBrk="1" fontAlgn="base" hangingPunct="1">
              <a:spcBef>
                <a:spcPct val="0"/>
              </a:spcBef>
              <a:spcAft>
                <a:spcPct val="0"/>
              </a:spcAft>
            </a:pPr>
            <a:r>
              <a:rPr lang="en-US" altLang="en-US" sz="1400">
                <a:solidFill>
                  <a:prstClr val="black"/>
                </a:solidFill>
                <a:latin typeface="Calibri" panose="020F0502020204030204" pitchFamily="34" charset="0"/>
              </a:rPr>
              <a:t>Dendritic cells</a:t>
            </a:r>
          </a:p>
        </p:txBody>
      </p:sp>
      <p:cxnSp>
        <p:nvCxnSpPr>
          <p:cNvPr id="15" name="Straight Arrow Connector 14"/>
          <p:cNvCxnSpPr/>
          <p:nvPr/>
        </p:nvCxnSpPr>
        <p:spPr>
          <a:xfrm rot="5400000">
            <a:off x="4344194" y="1651794"/>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rot="5400000">
            <a:off x="4344194" y="28821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rot="5400000">
            <a:off x="4344987" y="4776788"/>
            <a:ext cx="303213"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rot="10800000" flipH="1">
            <a:off x="5143500" y="2419350"/>
            <a:ext cx="838200" cy="158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10800000" flipH="1">
            <a:off x="4733925" y="1714500"/>
            <a:ext cx="838200" cy="158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14347" name="TextBox 31"/>
          <p:cNvSpPr txBox="1">
            <a:spLocks noChangeArrowheads="1"/>
          </p:cNvSpPr>
          <p:nvPr/>
        </p:nvSpPr>
        <p:spPr bwMode="auto">
          <a:xfrm>
            <a:off x="4786313" y="1509713"/>
            <a:ext cx="2414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infection</a:t>
            </a:r>
          </a:p>
        </p:txBody>
      </p:sp>
      <p:sp>
        <p:nvSpPr>
          <p:cNvPr id="44" name="Arc 43"/>
          <p:cNvSpPr/>
          <p:nvPr/>
        </p:nvSpPr>
        <p:spPr>
          <a:xfrm rot="10800000">
            <a:off x="7143750" y="2197100"/>
            <a:ext cx="428625" cy="428625"/>
          </a:xfrm>
          <a:prstGeom prst="arc">
            <a:avLst>
              <a:gd name="adj1" fmla="val 3258796"/>
              <a:gd name="adj2" fmla="val 19272023"/>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GB">
              <a:solidFill>
                <a:prstClr val="black"/>
              </a:solidFill>
            </a:endParaRPr>
          </a:p>
        </p:txBody>
      </p:sp>
      <p:cxnSp>
        <p:nvCxnSpPr>
          <p:cNvPr id="46" name="Straight Arrow Connector 45"/>
          <p:cNvCxnSpPr/>
          <p:nvPr/>
        </p:nvCxnSpPr>
        <p:spPr>
          <a:xfrm rot="5400000">
            <a:off x="7215188" y="2214563"/>
            <a:ext cx="71437" cy="7143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350" name="TextBox 53"/>
          <p:cNvSpPr txBox="1">
            <a:spLocks noChangeArrowheads="1"/>
          </p:cNvSpPr>
          <p:nvPr/>
        </p:nvSpPr>
        <p:spPr bwMode="auto">
          <a:xfrm>
            <a:off x="5189538" y="2224088"/>
            <a:ext cx="2414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infection</a:t>
            </a:r>
          </a:p>
        </p:txBody>
      </p:sp>
      <p:sp>
        <p:nvSpPr>
          <p:cNvPr id="43" name="TextBox 42"/>
          <p:cNvSpPr txBox="1"/>
          <p:nvPr/>
        </p:nvSpPr>
        <p:spPr>
          <a:xfrm>
            <a:off x="3857625" y="3132138"/>
            <a:ext cx="1214438" cy="511175"/>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defRPr/>
            </a:pPr>
            <a:r>
              <a:rPr lang="en-US" sz="1200" dirty="0" err="1">
                <a:solidFill>
                  <a:prstClr val="black"/>
                </a:solidFill>
                <a:cs typeface="Arial" panose="020B0604020202020204" pitchFamily="34" charset="0"/>
              </a:rPr>
              <a:t>Lymphatics</a:t>
            </a:r>
            <a:endParaRPr lang="en-US" sz="1200" dirty="0">
              <a:solidFill>
                <a:prstClr val="black"/>
              </a:solidFill>
              <a:cs typeface="Arial" panose="020B0604020202020204" pitchFamily="34" charset="0"/>
            </a:endParaRPr>
          </a:p>
          <a:p>
            <a:pPr>
              <a:defRPr/>
            </a:pPr>
            <a:r>
              <a:rPr lang="en-US" sz="1200" dirty="0">
                <a:solidFill>
                  <a:prstClr val="black"/>
                </a:solidFill>
                <a:cs typeface="Arial" panose="020B0604020202020204" pitchFamily="34" charset="0"/>
              </a:rPr>
              <a:t>Thoracic duct</a:t>
            </a:r>
          </a:p>
        </p:txBody>
      </p:sp>
      <p:sp>
        <p:nvSpPr>
          <p:cNvPr id="45" name="TextBox 44"/>
          <p:cNvSpPr txBox="1"/>
          <p:nvPr/>
        </p:nvSpPr>
        <p:spPr>
          <a:xfrm>
            <a:off x="7644140" y="2254460"/>
            <a:ext cx="1095404" cy="340519"/>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replication</a:t>
            </a:r>
          </a:p>
        </p:txBody>
      </p:sp>
      <p:sp>
        <p:nvSpPr>
          <p:cNvPr id="61" name="TextBox 60"/>
          <p:cNvSpPr txBox="1"/>
          <p:nvPr/>
        </p:nvSpPr>
        <p:spPr>
          <a:xfrm>
            <a:off x="7429520" y="3191451"/>
            <a:ext cx="1500198" cy="340519"/>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Ag presentation</a:t>
            </a:r>
          </a:p>
        </p:txBody>
      </p:sp>
      <p:cxnSp>
        <p:nvCxnSpPr>
          <p:cNvPr id="62" name="Straight Arrow Connector 61"/>
          <p:cNvCxnSpPr/>
          <p:nvPr/>
        </p:nvCxnSpPr>
        <p:spPr>
          <a:xfrm rot="5400000">
            <a:off x="7037388" y="2820988"/>
            <a:ext cx="357187" cy="28733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6215074" y="3174780"/>
            <a:ext cx="1000132" cy="578882"/>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Budding: </a:t>
            </a:r>
            <a:r>
              <a:rPr lang="en-US" sz="1400" dirty="0">
                <a:solidFill>
                  <a:srgbClr val="C00000"/>
                </a:solidFill>
                <a:cs typeface="Arial" panose="020B0604020202020204" pitchFamily="34" charset="0"/>
              </a:rPr>
              <a:t>DV, NS1</a:t>
            </a:r>
          </a:p>
        </p:txBody>
      </p:sp>
      <p:sp>
        <p:nvSpPr>
          <p:cNvPr id="66" name="TextBox 65"/>
          <p:cNvSpPr txBox="1"/>
          <p:nvPr/>
        </p:nvSpPr>
        <p:spPr>
          <a:xfrm>
            <a:off x="3643313" y="4071938"/>
            <a:ext cx="785812" cy="37465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lgn="ctr">
              <a:defRPr/>
            </a:pPr>
            <a:r>
              <a:rPr lang="en-US" sz="1600" dirty="0">
                <a:solidFill>
                  <a:prstClr val="black"/>
                </a:solidFill>
                <a:cs typeface="Arial" panose="020B0604020202020204" pitchFamily="34" charset="0"/>
              </a:rPr>
              <a:t>Liver</a:t>
            </a:r>
          </a:p>
        </p:txBody>
      </p:sp>
      <p:sp>
        <p:nvSpPr>
          <p:cNvPr id="67" name="TextBox 66"/>
          <p:cNvSpPr txBox="1"/>
          <p:nvPr/>
        </p:nvSpPr>
        <p:spPr>
          <a:xfrm>
            <a:off x="4572000" y="4071938"/>
            <a:ext cx="928688" cy="37465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lgn="ctr">
              <a:defRPr/>
            </a:pPr>
            <a:r>
              <a:rPr lang="en-US" sz="1600" dirty="0">
                <a:solidFill>
                  <a:prstClr val="black"/>
                </a:solidFill>
                <a:cs typeface="Arial" panose="020B0604020202020204" pitchFamily="34" charset="0"/>
              </a:rPr>
              <a:t>Spleen</a:t>
            </a:r>
          </a:p>
        </p:txBody>
      </p:sp>
      <p:cxnSp>
        <p:nvCxnSpPr>
          <p:cNvPr id="68" name="Straight Arrow Connector 67"/>
          <p:cNvCxnSpPr/>
          <p:nvPr/>
        </p:nvCxnSpPr>
        <p:spPr>
          <a:xfrm rot="16200000" flipH="1">
            <a:off x="4465638" y="3751262"/>
            <a:ext cx="285750" cy="2127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rot="5400000">
            <a:off x="4249738" y="3751262"/>
            <a:ext cx="285750" cy="2127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rot="16200000" flipH="1">
            <a:off x="7321550" y="2820988"/>
            <a:ext cx="357187" cy="287338"/>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5643563" y="4286250"/>
            <a:ext cx="428625" cy="1588"/>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6143636" y="4143380"/>
            <a:ext cx="1500198" cy="340519"/>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a:solidFill>
                  <a:prstClr val="black"/>
                </a:solidFill>
                <a:cs typeface="Arial" panose="020B0604020202020204" pitchFamily="34" charset="0"/>
              </a:rPr>
              <a:t>Ag presentation</a:t>
            </a:r>
          </a:p>
        </p:txBody>
      </p:sp>
      <p:cxnSp>
        <p:nvCxnSpPr>
          <p:cNvPr id="76" name="Straight Arrow Connector 75"/>
          <p:cNvCxnSpPr/>
          <p:nvPr/>
        </p:nvCxnSpPr>
        <p:spPr>
          <a:xfrm>
            <a:off x="5643563" y="4286250"/>
            <a:ext cx="428625" cy="357188"/>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6143636" y="4572008"/>
            <a:ext cx="1643074" cy="544830"/>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400" dirty="0" err="1">
                <a:solidFill>
                  <a:prstClr val="black"/>
                </a:solidFill>
                <a:cs typeface="Arial" panose="020B0604020202020204" pitchFamily="34" charset="0"/>
              </a:rPr>
              <a:t>Clonal</a:t>
            </a:r>
            <a:r>
              <a:rPr lang="en-US" sz="1400" dirty="0">
                <a:solidFill>
                  <a:prstClr val="black"/>
                </a:solidFill>
                <a:cs typeface="Arial" panose="020B0604020202020204" pitchFamily="34" charset="0"/>
              </a:rPr>
              <a:t> expansion</a:t>
            </a:r>
          </a:p>
          <a:p>
            <a:pPr>
              <a:defRPr/>
            </a:pPr>
            <a:r>
              <a:rPr lang="en-US" sz="1200" dirty="0">
                <a:solidFill>
                  <a:srgbClr val="C00000"/>
                </a:solidFill>
                <a:cs typeface="Arial" panose="020B0604020202020204" pitchFamily="34" charset="0"/>
              </a:rPr>
              <a:t>Neutralizing Abs</a:t>
            </a:r>
          </a:p>
        </p:txBody>
      </p:sp>
      <p:cxnSp>
        <p:nvCxnSpPr>
          <p:cNvPr id="82" name="Straight Arrow Connector 81"/>
          <p:cNvCxnSpPr/>
          <p:nvPr/>
        </p:nvCxnSpPr>
        <p:spPr>
          <a:xfrm rot="10800000">
            <a:off x="2762250" y="4230688"/>
            <a:ext cx="785813" cy="158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14366" name="TextBox 87"/>
          <p:cNvSpPr txBox="1">
            <a:spLocks noChangeArrowheads="1"/>
          </p:cNvSpPr>
          <p:nvPr/>
        </p:nvSpPr>
        <p:spPr bwMode="auto">
          <a:xfrm>
            <a:off x="2865438" y="4000500"/>
            <a:ext cx="2414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infection</a:t>
            </a:r>
          </a:p>
        </p:txBody>
      </p:sp>
      <p:sp>
        <p:nvSpPr>
          <p:cNvPr id="14367" name="TextBox 88"/>
          <p:cNvSpPr txBox="1">
            <a:spLocks noChangeArrowheads="1"/>
          </p:cNvSpPr>
          <p:nvPr/>
        </p:nvSpPr>
        <p:spPr bwMode="auto">
          <a:xfrm>
            <a:off x="2857500" y="4159250"/>
            <a:ext cx="2414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i="1">
                <a:solidFill>
                  <a:srgbClr val="FF0000"/>
                </a:solidFill>
                <a:latin typeface="Calibri" panose="020F0502020204030204" pitchFamily="34" charset="0"/>
              </a:rPr>
              <a:t>clearance</a:t>
            </a:r>
          </a:p>
        </p:txBody>
      </p:sp>
      <p:sp>
        <p:nvSpPr>
          <p:cNvPr id="14368" name="TextBox 89"/>
          <p:cNvSpPr txBox="1">
            <a:spLocks noChangeArrowheads="1"/>
          </p:cNvSpPr>
          <p:nvPr/>
        </p:nvSpPr>
        <p:spPr bwMode="auto">
          <a:xfrm>
            <a:off x="785813" y="3929063"/>
            <a:ext cx="193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400">
                <a:solidFill>
                  <a:prstClr val="black"/>
                </a:solidFill>
                <a:latin typeface="Calibri" panose="020F0502020204030204" pitchFamily="34" charset="0"/>
              </a:rPr>
              <a:t>Kupffer cells</a:t>
            </a:r>
          </a:p>
          <a:p>
            <a:pPr algn="r" eaLnBrk="1" fontAlgn="base" hangingPunct="1">
              <a:spcBef>
                <a:spcPct val="0"/>
              </a:spcBef>
              <a:spcAft>
                <a:spcPct val="0"/>
              </a:spcAft>
            </a:pPr>
            <a:r>
              <a:rPr lang="en-US" altLang="en-US" sz="1400">
                <a:solidFill>
                  <a:prstClr val="black"/>
                </a:solidFill>
                <a:latin typeface="Calibri" panose="020F0502020204030204" pitchFamily="34" charset="0"/>
              </a:rPr>
              <a:t>Hepatic endothelium</a:t>
            </a:r>
          </a:p>
        </p:txBody>
      </p:sp>
      <p:sp>
        <p:nvSpPr>
          <p:cNvPr id="91" name="TextBox 90"/>
          <p:cNvSpPr txBox="1"/>
          <p:nvPr/>
        </p:nvSpPr>
        <p:spPr>
          <a:xfrm>
            <a:off x="3786188" y="5000625"/>
            <a:ext cx="1447800" cy="374650"/>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txBody>
          <a:bodyPr>
            <a:spAutoFit/>
          </a:bodyPr>
          <a:lstStyle/>
          <a:p>
            <a:pPr>
              <a:defRPr/>
            </a:pPr>
            <a:r>
              <a:rPr lang="en-US" sz="1600" dirty="0">
                <a:solidFill>
                  <a:prstClr val="black"/>
                </a:solidFill>
                <a:cs typeface="Arial" panose="020B0604020202020204" pitchFamily="34" charset="0"/>
              </a:rPr>
              <a:t>Bloodstream</a:t>
            </a:r>
          </a:p>
        </p:txBody>
      </p:sp>
      <p:cxnSp>
        <p:nvCxnSpPr>
          <p:cNvPr id="93" name="Straight Arrow Connector 92"/>
          <p:cNvCxnSpPr/>
          <p:nvPr/>
        </p:nvCxnSpPr>
        <p:spPr>
          <a:xfrm rot="5400000">
            <a:off x="4348162" y="5580063"/>
            <a:ext cx="303213"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4" name="TextBox 93"/>
          <p:cNvSpPr txBox="1"/>
          <p:nvPr/>
        </p:nvSpPr>
        <p:spPr>
          <a:xfrm>
            <a:off x="3571868" y="5786454"/>
            <a:ext cx="1928826" cy="646986"/>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lgn="ctr">
              <a:defRPr/>
            </a:pPr>
            <a:r>
              <a:rPr lang="en-US" sz="1600" dirty="0" err="1">
                <a:solidFill>
                  <a:prstClr val="black"/>
                </a:solidFill>
                <a:cs typeface="Arial" panose="020B0604020202020204" pitchFamily="34" charset="0"/>
              </a:rPr>
              <a:t>IgM</a:t>
            </a:r>
            <a:r>
              <a:rPr lang="en-US" sz="1600" dirty="0">
                <a:solidFill>
                  <a:prstClr val="black"/>
                </a:solidFill>
                <a:cs typeface="Arial" panose="020B0604020202020204" pitchFamily="34" charset="0"/>
              </a:rPr>
              <a:t>, complement </a:t>
            </a:r>
            <a:r>
              <a:rPr lang="en-US" sz="1600" dirty="0" err="1">
                <a:solidFill>
                  <a:prstClr val="black"/>
                </a:solidFill>
                <a:cs typeface="Arial" panose="020B0604020202020204" pitchFamily="34" charset="0"/>
              </a:rPr>
              <a:t>clerance</a:t>
            </a:r>
            <a:endParaRPr lang="en-US" sz="1600" dirty="0">
              <a:solidFill>
                <a:prstClr val="black"/>
              </a:solidFill>
              <a:cs typeface="Arial" panose="020B0604020202020204" pitchFamily="34" charset="0"/>
            </a:endParaRPr>
          </a:p>
        </p:txBody>
      </p:sp>
      <p:sp>
        <p:nvSpPr>
          <p:cNvPr id="9255" name="TextBox 97"/>
          <p:cNvSpPr txBox="1">
            <a:spLocks noChangeArrowheads="1"/>
          </p:cNvSpPr>
          <p:nvPr/>
        </p:nvSpPr>
        <p:spPr bwMode="auto">
          <a:xfrm>
            <a:off x="7339013" y="5257800"/>
            <a:ext cx="2414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400">
                <a:solidFill>
                  <a:srgbClr val="C00000"/>
                </a:solidFill>
                <a:latin typeface="Calibri" panose="020F0502020204030204" pitchFamily="34" charset="0"/>
              </a:rPr>
              <a:t>NS1</a:t>
            </a:r>
            <a:r>
              <a:rPr lang="en-US" altLang="en-US" sz="1200">
                <a:solidFill>
                  <a:srgbClr val="FF0000"/>
                </a:solidFill>
                <a:latin typeface="Calibri" panose="020F0502020204030204" pitchFamily="34" charset="0"/>
              </a:rPr>
              <a:t>, </a:t>
            </a:r>
            <a:r>
              <a:rPr lang="en-US" altLang="en-US" sz="2400">
                <a:solidFill>
                  <a:srgbClr val="C00000"/>
                </a:solidFill>
                <a:latin typeface="Calibri" panose="020F0502020204030204" pitchFamily="34" charset="0"/>
              </a:rPr>
              <a:t>NS3</a:t>
            </a:r>
          </a:p>
        </p:txBody>
      </p:sp>
      <p:cxnSp>
        <p:nvCxnSpPr>
          <p:cNvPr id="99" name="Straight Arrow Connector 98"/>
          <p:cNvCxnSpPr/>
          <p:nvPr/>
        </p:nvCxnSpPr>
        <p:spPr>
          <a:xfrm rot="10800000">
            <a:off x="2571750" y="6072188"/>
            <a:ext cx="857250" cy="158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14374" name="TextBox 100"/>
          <p:cNvSpPr txBox="1">
            <a:spLocks noChangeArrowheads="1"/>
          </p:cNvSpPr>
          <p:nvPr/>
        </p:nvSpPr>
        <p:spPr bwMode="auto">
          <a:xfrm>
            <a:off x="2357438" y="5857875"/>
            <a:ext cx="134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i="1">
                <a:solidFill>
                  <a:srgbClr val="FF0000"/>
                </a:solidFill>
                <a:latin typeface="Calibri" panose="020F0502020204030204" pitchFamily="34" charset="0"/>
              </a:rPr>
              <a:t>Class </a:t>
            </a:r>
          </a:p>
          <a:p>
            <a:pPr algn="ctr" eaLnBrk="1" fontAlgn="base" hangingPunct="1">
              <a:spcBef>
                <a:spcPct val="0"/>
              </a:spcBef>
              <a:spcAft>
                <a:spcPct val="0"/>
              </a:spcAft>
            </a:pPr>
            <a:r>
              <a:rPr lang="en-US" altLang="en-US" sz="1200" i="1">
                <a:solidFill>
                  <a:srgbClr val="FF0000"/>
                </a:solidFill>
                <a:latin typeface="Calibri" panose="020F0502020204030204" pitchFamily="34" charset="0"/>
              </a:rPr>
              <a:t>switching</a:t>
            </a:r>
          </a:p>
        </p:txBody>
      </p:sp>
      <p:sp>
        <p:nvSpPr>
          <p:cNvPr id="102" name="TextBox 101"/>
          <p:cNvSpPr txBox="1"/>
          <p:nvPr/>
        </p:nvSpPr>
        <p:spPr>
          <a:xfrm>
            <a:off x="857224" y="5717641"/>
            <a:ext cx="1571636" cy="783193"/>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lgn="r">
              <a:defRPr/>
            </a:pPr>
            <a:r>
              <a:rPr lang="en-US" sz="1600" dirty="0" err="1">
                <a:solidFill>
                  <a:srgbClr val="C00000"/>
                </a:solidFill>
                <a:cs typeface="Arial" panose="020B0604020202020204" pitchFamily="34" charset="0"/>
              </a:rPr>
              <a:t>IgG</a:t>
            </a:r>
            <a:r>
              <a:rPr lang="en-US" sz="1600" dirty="0">
                <a:solidFill>
                  <a:srgbClr val="C00000"/>
                </a:solidFill>
                <a:cs typeface="Arial" panose="020B0604020202020204" pitchFamily="34" charset="0"/>
              </a:rPr>
              <a:t> immunity</a:t>
            </a:r>
          </a:p>
          <a:p>
            <a:pPr algn="r">
              <a:defRPr/>
            </a:pPr>
            <a:r>
              <a:rPr lang="en-US" sz="1200" dirty="0">
                <a:solidFill>
                  <a:prstClr val="black"/>
                </a:solidFill>
                <a:cs typeface="Arial" panose="020B0604020202020204" pitchFamily="34" charset="0"/>
              </a:rPr>
              <a:t>(neutralizing/non-neutralizing)</a:t>
            </a:r>
          </a:p>
        </p:txBody>
      </p:sp>
      <p:cxnSp>
        <p:nvCxnSpPr>
          <p:cNvPr id="103" name="Straight Arrow Connector 102"/>
          <p:cNvCxnSpPr/>
          <p:nvPr/>
        </p:nvCxnSpPr>
        <p:spPr>
          <a:xfrm rot="5400000">
            <a:off x="7358857" y="4642644"/>
            <a:ext cx="2000250" cy="1587"/>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7215206" y="5786454"/>
            <a:ext cx="1571636" cy="646986"/>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lgn="ctr">
              <a:defRPr/>
            </a:pPr>
            <a:r>
              <a:rPr lang="en-US" sz="1600" dirty="0">
                <a:solidFill>
                  <a:prstClr val="black"/>
                </a:solidFill>
                <a:cs typeface="Arial" panose="020B0604020202020204" pitchFamily="34" charset="0"/>
              </a:rPr>
              <a:t>Cell-mediated immunity</a:t>
            </a:r>
          </a:p>
        </p:txBody>
      </p:sp>
      <p:cxnSp>
        <p:nvCxnSpPr>
          <p:cNvPr id="114" name="Straight Arrow Connector 113"/>
          <p:cNvCxnSpPr/>
          <p:nvPr/>
        </p:nvCxnSpPr>
        <p:spPr>
          <a:xfrm>
            <a:off x="7715250" y="4286250"/>
            <a:ext cx="642938" cy="1588"/>
          </a:xfrm>
          <a:prstGeom prst="straightConnector1">
            <a:avLst/>
          </a:prstGeom>
          <a:ln>
            <a:prstDash val="dash"/>
            <a:tailEnd type="none" w="med" len="lg"/>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rot="10800000" flipV="1">
            <a:off x="5572125" y="5214938"/>
            <a:ext cx="1285875" cy="785812"/>
          </a:xfrm>
          <a:prstGeom prst="straightConnector1">
            <a:avLst/>
          </a:prstGeom>
          <a:ln>
            <a:prstDash val="dash"/>
            <a:tailEnd type="stealth" w="med" len="lg"/>
          </a:ln>
        </p:spPr>
        <p:style>
          <a:lnRef idx="1">
            <a:schemeClr val="dk1"/>
          </a:lnRef>
          <a:fillRef idx="0">
            <a:schemeClr val="dk1"/>
          </a:fillRef>
          <a:effectRef idx="0">
            <a:schemeClr val="dk1"/>
          </a:effectRef>
          <a:fontRef idx="minor">
            <a:schemeClr val="tx1"/>
          </a:fontRef>
        </p:style>
      </p:cxnSp>
      <p:sp>
        <p:nvSpPr>
          <p:cNvPr id="118" name="Arc 117"/>
          <p:cNvSpPr/>
          <p:nvPr/>
        </p:nvSpPr>
        <p:spPr>
          <a:xfrm>
            <a:off x="5072063" y="4500563"/>
            <a:ext cx="571500" cy="571500"/>
          </a:xfrm>
          <a:prstGeom prst="arc">
            <a:avLst>
              <a:gd name="adj1" fmla="val 18597963"/>
              <a:gd name="adj2" fmla="val 5172798"/>
            </a:avLst>
          </a:prstGeom>
          <a:ln w="12700">
            <a:prstDash val="lgDashDot"/>
            <a:headEnd type="arrow"/>
            <a:tailEnd type="none"/>
          </a:ln>
        </p:spPr>
        <p:style>
          <a:lnRef idx="3">
            <a:schemeClr val="dk1"/>
          </a:lnRef>
          <a:fillRef idx="0">
            <a:schemeClr val="dk1"/>
          </a:fillRef>
          <a:effectRef idx="2">
            <a:schemeClr val="dk1"/>
          </a:effectRef>
          <a:fontRef idx="minor">
            <a:schemeClr val="tx1"/>
          </a:fontRef>
        </p:style>
        <p:txBody>
          <a:bodyPr anchor="ctr"/>
          <a:lstStyle/>
          <a:p>
            <a:pPr algn="ctr">
              <a:defRPr/>
            </a:pPr>
            <a:endParaRPr lang="en-GB">
              <a:solidFill>
                <a:prstClr val="black"/>
              </a:solidFill>
            </a:endParaRPr>
          </a:p>
        </p:txBody>
      </p:sp>
      <p:sp>
        <p:nvSpPr>
          <p:cNvPr id="120" name="Arc 119"/>
          <p:cNvSpPr/>
          <p:nvPr/>
        </p:nvSpPr>
        <p:spPr>
          <a:xfrm flipH="1">
            <a:off x="3429000" y="4500563"/>
            <a:ext cx="571500" cy="571500"/>
          </a:xfrm>
          <a:prstGeom prst="arc">
            <a:avLst>
              <a:gd name="adj1" fmla="val 18597963"/>
              <a:gd name="adj2" fmla="val 5172798"/>
            </a:avLst>
          </a:prstGeom>
          <a:ln w="12700">
            <a:prstDash val="dashDot"/>
            <a:headEnd type="arrow"/>
            <a:tailEnd type="none"/>
          </a:ln>
        </p:spPr>
        <p:style>
          <a:lnRef idx="3">
            <a:schemeClr val="dk1"/>
          </a:lnRef>
          <a:fillRef idx="0">
            <a:schemeClr val="dk1"/>
          </a:fillRef>
          <a:effectRef idx="2">
            <a:schemeClr val="dk1"/>
          </a:effectRef>
          <a:fontRef idx="minor">
            <a:schemeClr val="tx1"/>
          </a:fontRef>
        </p:style>
        <p:txBody>
          <a:bodyPr anchor="ctr"/>
          <a:lstStyle/>
          <a:p>
            <a:pPr algn="ctr">
              <a:defRPr/>
            </a:pPr>
            <a:endParaRPr lang="en-GB">
              <a:solidFill>
                <a:prstClr val="black"/>
              </a:solidFill>
            </a:endParaRPr>
          </a:p>
        </p:txBody>
      </p:sp>
      <p:sp>
        <p:nvSpPr>
          <p:cNvPr id="121" name="TextBox 120"/>
          <p:cNvSpPr txBox="1">
            <a:spLocks noChangeArrowheads="1"/>
          </p:cNvSpPr>
          <p:nvPr/>
        </p:nvSpPr>
        <p:spPr bwMode="auto">
          <a:xfrm>
            <a:off x="8286776" y="3143248"/>
            <a:ext cx="369332" cy="1848635"/>
          </a:xfrm>
          <a:prstGeom prst="rect">
            <a:avLst/>
          </a:prstGeom>
          <a:noFill/>
          <a:ln w="9525">
            <a:noFill/>
            <a:miter lim="800000"/>
            <a:headEnd/>
            <a:tailEnd/>
          </a:ln>
        </p:spPr>
        <p:txBody>
          <a:bodyPr vert="vert270">
            <a:spAutoFit/>
          </a:bodyPr>
          <a:lstStyle/>
          <a:p>
            <a:pPr>
              <a:defRPr/>
            </a:pPr>
            <a:r>
              <a:rPr lang="en-US" sz="1200" i="1" dirty="0">
                <a:solidFill>
                  <a:srgbClr val="FF0000"/>
                </a:solidFill>
                <a:latin typeface="Calibri" pitchFamily="34" charset="0"/>
                <a:cs typeface="Arial" panose="020B0604020202020204" pitchFamily="34" charset="0"/>
              </a:rPr>
              <a:t>T-cell activation</a:t>
            </a:r>
          </a:p>
        </p:txBody>
      </p:sp>
      <p:sp>
        <p:nvSpPr>
          <p:cNvPr id="122" name="TextBox 121"/>
          <p:cNvSpPr txBox="1"/>
          <p:nvPr/>
        </p:nvSpPr>
        <p:spPr>
          <a:xfrm>
            <a:off x="5965825" y="3705225"/>
            <a:ext cx="1500188" cy="306388"/>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200" dirty="0">
                <a:solidFill>
                  <a:prstClr val="black"/>
                </a:solidFill>
              </a:rPr>
              <a:t>Released to serum</a:t>
            </a:r>
          </a:p>
        </p:txBody>
      </p:sp>
      <p:sp>
        <p:nvSpPr>
          <p:cNvPr id="53" name="Title 1"/>
          <p:cNvSpPr txBox="1">
            <a:spLocks/>
          </p:cNvSpPr>
          <p:nvPr/>
        </p:nvSpPr>
        <p:spPr>
          <a:xfrm>
            <a:off x="381000" y="471488"/>
            <a:ext cx="2686050" cy="1357312"/>
          </a:xfrm>
          <a:prstGeom prst="roundRect">
            <a:avLst/>
          </a:prstGeom>
          <a:solidFill>
            <a:srgbClr val="FFFFFF">
              <a:alpha val="92941"/>
            </a:srgbClr>
          </a:solidFill>
          <a:ln>
            <a:no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fontScale="97500"/>
          </a:bodyPr>
          <a:lstStyle/>
          <a:p>
            <a:pPr>
              <a:defRPr/>
            </a:pPr>
            <a:r>
              <a:rPr lang="en-US" sz="3600" dirty="0">
                <a:solidFill>
                  <a:srgbClr val="1F497D"/>
                </a:solidFill>
                <a:effectLst>
                  <a:outerShdw blurRad="38100" dist="38100" dir="2700000" algn="tl">
                    <a:srgbClr val="000000">
                      <a:alpha val="43137"/>
                    </a:srgbClr>
                  </a:outerShdw>
                </a:effectLst>
              </a:rPr>
              <a:t>DHF/DSS,</a:t>
            </a:r>
          </a:p>
          <a:p>
            <a:pPr>
              <a:defRPr/>
            </a:pPr>
            <a:r>
              <a:rPr lang="en-US" sz="3600" dirty="0">
                <a:solidFill>
                  <a:srgbClr val="C00000"/>
                </a:solidFill>
                <a:effectLst>
                  <a:outerShdw blurRad="38100" dist="38100" dir="2700000" algn="tl">
                    <a:srgbClr val="000000">
                      <a:alpha val="43137"/>
                    </a:srgbClr>
                  </a:outerShdw>
                </a:effectLst>
              </a:rPr>
              <a:t>2°</a:t>
            </a:r>
            <a:r>
              <a:rPr lang="en-US" sz="3600" dirty="0">
                <a:solidFill>
                  <a:srgbClr val="1F497D"/>
                </a:solidFill>
                <a:effectLst>
                  <a:outerShdw blurRad="38100" dist="38100" dir="2700000" algn="tl">
                    <a:srgbClr val="000000">
                      <a:alpha val="43137"/>
                    </a:srgbClr>
                  </a:outerShdw>
                </a:effectLst>
              </a:rPr>
              <a:t> infection</a:t>
            </a:r>
            <a:endParaRPr lang="en-US" sz="3600" dirty="0">
              <a:solidFill>
                <a:prstClr val="white">
                  <a:lumMod val="85000"/>
                </a:prstClr>
              </a:solidFill>
            </a:endParaRPr>
          </a:p>
        </p:txBody>
      </p:sp>
      <p:cxnSp>
        <p:nvCxnSpPr>
          <p:cNvPr id="56" name="Straight Arrow Connector 55"/>
          <p:cNvCxnSpPr/>
          <p:nvPr/>
        </p:nvCxnSpPr>
        <p:spPr>
          <a:xfrm flipV="1">
            <a:off x="2500313" y="2857500"/>
            <a:ext cx="3357562" cy="27860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8" name="TextBox 57"/>
          <p:cNvSpPr txBox="1"/>
          <p:nvPr/>
        </p:nvSpPr>
        <p:spPr>
          <a:xfrm>
            <a:off x="3357563" y="3571875"/>
            <a:ext cx="2143125" cy="584200"/>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GB" sz="1600" dirty="0">
                <a:solidFill>
                  <a:prstClr val="white"/>
                </a:solidFill>
              </a:rPr>
              <a:t>Non-neutralizing </a:t>
            </a:r>
            <a:r>
              <a:rPr lang="en-GB" sz="1600" dirty="0" err="1">
                <a:solidFill>
                  <a:prstClr val="white"/>
                </a:solidFill>
              </a:rPr>
              <a:t>Ab</a:t>
            </a:r>
            <a:endParaRPr lang="en-GB" sz="1600" dirty="0">
              <a:solidFill>
                <a:prstClr val="white"/>
              </a:solidFill>
            </a:endParaRPr>
          </a:p>
          <a:p>
            <a:pPr algn="ctr">
              <a:defRPr/>
            </a:pPr>
            <a:r>
              <a:rPr lang="en-GB" sz="1600" dirty="0">
                <a:solidFill>
                  <a:prstClr val="white"/>
                </a:solidFill>
              </a:rPr>
              <a:t>Sub-neutralizing [ ]</a:t>
            </a:r>
          </a:p>
        </p:txBody>
      </p:sp>
      <p:sp>
        <p:nvSpPr>
          <p:cNvPr id="63" name="Rectangle 62"/>
          <p:cNvSpPr/>
          <p:nvPr/>
        </p:nvSpPr>
        <p:spPr>
          <a:xfrm>
            <a:off x="6000750" y="2071688"/>
            <a:ext cx="1143000" cy="71437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9" name="TextBox 58"/>
          <p:cNvSpPr txBox="1"/>
          <p:nvPr/>
        </p:nvSpPr>
        <p:spPr>
          <a:xfrm>
            <a:off x="6858016" y="1733124"/>
            <a:ext cx="1214446" cy="374571"/>
          </a:xfrm>
          <a:prstGeom prst="roundRect">
            <a:avLst/>
          </a:prstGeom>
          <a:effectLst>
            <a:outerShdw blurRad="50800" dist="38100" dir="8100000" algn="tr" rotWithShape="0">
              <a:prstClr val="black">
                <a:alpha val="40000"/>
              </a:prstClr>
            </a:outerShdw>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sz="1600" dirty="0" err="1">
                <a:solidFill>
                  <a:srgbClr val="FF0000"/>
                </a:solidFill>
              </a:rPr>
              <a:t>ADE</a:t>
            </a:r>
            <a:r>
              <a:rPr lang="en-GB" sz="1600" dirty="0" err="1">
                <a:solidFill>
                  <a:prstClr val="black"/>
                </a:solidFill>
              </a:rPr>
              <a:t>:Fc</a:t>
            </a:r>
            <a:r>
              <a:rPr lang="el-GR" sz="1600" dirty="0">
                <a:solidFill>
                  <a:prstClr val="black"/>
                </a:solidFill>
              </a:rPr>
              <a:t>γ</a:t>
            </a:r>
            <a:r>
              <a:rPr lang="en-GB" sz="1600" dirty="0">
                <a:solidFill>
                  <a:prstClr val="black"/>
                </a:solidFill>
              </a:rPr>
              <a:t>R</a:t>
            </a:r>
          </a:p>
        </p:txBody>
      </p:sp>
      <p:cxnSp>
        <p:nvCxnSpPr>
          <p:cNvPr id="69" name="Straight Arrow Connector 68"/>
          <p:cNvCxnSpPr/>
          <p:nvPr/>
        </p:nvCxnSpPr>
        <p:spPr>
          <a:xfrm rot="10800000">
            <a:off x="5500688" y="3355975"/>
            <a:ext cx="571500" cy="1588"/>
          </a:xfrm>
          <a:prstGeom prst="straightConnector1">
            <a:avLst/>
          </a:prstGeom>
          <a:ln>
            <a:solidFill>
              <a:srgbClr val="FF0000"/>
            </a:solidFill>
            <a:prstDash val="dash"/>
            <a:tailEnd type="stealth" w="med" len="lg"/>
          </a:ln>
        </p:spPr>
        <p:style>
          <a:lnRef idx="1">
            <a:schemeClr val="dk1"/>
          </a:lnRef>
          <a:fillRef idx="0">
            <a:schemeClr val="dk1"/>
          </a:fillRef>
          <a:effectRef idx="0">
            <a:schemeClr val="dk1"/>
          </a:effectRef>
          <a:fontRef idx="minor">
            <a:schemeClr val="tx1"/>
          </a:fontRef>
        </p:style>
      </p:cxnSp>
      <p:sp>
        <p:nvSpPr>
          <p:cNvPr id="74" name="TextBox 73"/>
          <p:cNvSpPr>
            <a:spLocks noChangeArrowheads="1"/>
          </p:cNvSpPr>
          <p:nvPr/>
        </p:nvSpPr>
        <p:spPr bwMode="auto">
          <a:xfrm>
            <a:off x="3071813" y="3000375"/>
            <a:ext cx="2357437" cy="1020763"/>
          </a:xfrm>
          <a:prstGeom prst="roundRect">
            <a:avLst>
              <a:gd name="adj" fmla="val 16667"/>
            </a:avLst>
          </a:prstGeom>
          <a:solidFill>
            <a:srgbClr val="FFFFFF">
              <a:alpha val="89803"/>
            </a:srgbClr>
          </a:solidFill>
          <a:ln w="19050">
            <a:solidFill>
              <a:srgbClr val="C00000"/>
            </a:solidFill>
            <a:prstDash val="sysDash"/>
            <a:round/>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a:solidFill>
                  <a:prstClr val="black"/>
                </a:solidFill>
                <a:latin typeface="Georgia" panose="02040502050405020303" pitchFamily="18" charset="0"/>
              </a:rPr>
              <a:t>Increased viral titer in serum;</a:t>
            </a:r>
          </a:p>
          <a:p>
            <a:pPr eaLnBrk="1" fontAlgn="base" hangingPunct="1">
              <a:spcBef>
                <a:spcPct val="0"/>
              </a:spcBef>
              <a:spcAft>
                <a:spcPct val="0"/>
              </a:spcAft>
            </a:pPr>
            <a:r>
              <a:rPr lang="en-GB" altLang="en-US">
                <a:solidFill>
                  <a:prstClr val="black"/>
                </a:solidFill>
                <a:latin typeface="Georgia" panose="02040502050405020303" pitchFamily="18" charset="0"/>
              </a:rPr>
              <a:t>Inceased NS1 levels</a:t>
            </a:r>
          </a:p>
        </p:txBody>
      </p:sp>
      <p:cxnSp>
        <p:nvCxnSpPr>
          <p:cNvPr id="78" name="Straight Arrow Connector 77"/>
          <p:cNvCxnSpPr/>
          <p:nvPr/>
        </p:nvCxnSpPr>
        <p:spPr>
          <a:xfrm rot="10800000">
            <a:off x="2500313" y="3357563"/>
            <a:ext cx="428625"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9" name="TextBox 78"/>
          <p:cNvSpPr>
            <a:spLocks noChangeArrowheads="1"/>
          </p:cNvSpPr>
          <p:nvPr/>
        </p:nvSpPr>
        <p:spPr bwMode="auto">
          <a:xfrm>
            <a:off x="233363" y="2438400"/>
            <a:ext cx="2205037" cy="2009775"/>
          </a:xfrm>
          <a:prstGeom prst="roundRect">
            <a:avLst>
              <a:gd name="adj" fmla="val 16667"/>
            </a:avLst>
          </a:prstGeom>
          <a:solidFill>
            <a:srgbClr val="FFFFFF">
              <a:alpha val="89803"/>
            </a:srgbClr>
          </a:solidFill>
          <a:ln w="19050">
            <a:solidFill>
              <a:srgbClr val="C00000"/>
            </a:solidFill>
            <a:prstDash val="sysDash"/>
            <a:round/>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sz="1600">
                <a:solidFill>
                  <a:prstClr val="black"/>
                </a:solidFill>
                <a:latin typeface="Georgia" panose="02040502050405020303" pitchFamily="18" charset="0"/>
              </a:rPr>
              <a:t>Cross-reactive epitopes on EC, platelets;</a:t>
            </a:r>
          </a:p>
          <a:p>
            <a:pPr eaLnBrk="1" fontAlgn="base" hangingPunct="1">
              <a:spcBef>
                <a:spcPct val="0"/>
              </a:spcBef>
              <a:spcAft>
                <a:spcPct val="0"/>
              </a:spcAft>
            </a:pPr>
            <a:endParaRPr lang="en-GB" altLang="en-US" sz="800">
              <a:solidFill>
                <a:prstClr val="black"/>
              </a:solidFill>
              <a:latin typeface="Georgia" panose="02040502050405020303" pitchFamily="18" charset="0"/>
            </a:endParaRPr>
          </a:p>
          <a:p>
            <a:pPr eaLnBrk="1" fontAlgn="base" hangingPunct="1">
              <a:spcBef>
                <a:spcPct val="0"/>
              </a:spcBef>
              <a:spcAft>
                <a:spcPct val="0"/>
              </a:spcAft>
            </a:pPr>
            <a:r>
              <a:rPr lang="en-GB" altLang="en-US" sz="1600">
                <a:solidFill>
                  <a:prstClr val="black"/>
                </a:solidFill>
                <a:latin typeface="Georgia" panose="02040502050405020303" pitchFamily="18" charset="0"/>
              </a:rPr>
              <a:t>NS1 binding to non-infected cells</a:t>
            </a:r>
          </a:p>
          <a:p>
            <a:pPr eaLnBrk="1" fontAlgn="base" hangingPunct="1">
              <a:spcBef>
                <a:spcPct val="0"/>
              </a:spcBef>
              <a:spcAft>
                <a:spcPct val="0"/>
              </a:spcAft>
            </a:pPr>
            <a:r>
              <a:rPr lang="en-GB" altLang="en-US" sz="1200">
                <a:solidFill>
                  <a:srgbClr val="C00000"/>
                </a:solidFill>
                <a:latin typeface="Georgia" panose="02040502050405020303" pitchFamily="18" charset="0"/>
              </a:rPr>
              <a:t>Preferential binding to GAG+ cells in liver, lungs</a:t>
            </a:r>
          </a:p>
        </p:txBody>
      </p:sp>
      <p:sp>
        <p:nvSpPr>
          <p:cNvPr id="81" name="TextBox 80"/>
          <p:cNvSpPr>
            <a:spLocks noChangeArrowheads="1"/>
          </p:cNvSpPr>
          <p:nvPr/>
        </p:nvSpPr>
        <p:spPr bwMode="auto">
          <a:xfrm>
            <a:off x="381000" y="4527550"/>
            <a:ext cx="1981200" cy="1600200"/>
          </a:xfrm>
          <a:prstGeom prst="roundRect">
            <a:avLst>
              <a:gd name="adj" fmla="val 16667"/>
            </a:avLst>
          </a:prstGeom>
          <a:solidFill>
            <a:srgbClr val="FFFFFF">
              <a:alpha val="89803"/>
            </a:srgbClr>
          </a:solidFill>
          <a:ln w="19050">
            <a:solidFill>
              <a:srgbClr val="C00000"/>
            </a:solidFill>
            <a:prstDash val="sysDash"/>
            <a:round/>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sz="1600" dirty="0">
                <a:solidFill>
                  <a:prstClr val="black"/>
                </a:solidFill>
                <a:latin typeface="Georgia" panose="02040502050405020303" pitchFamily="18" charset="0"/>
              </a:rPr>
              <a:t>Pro-inflammatory cytokines;</a:t>
            </a:r>
          </a:p>
          <a:p>
            <a:pPr eaLnBrk="1" fontAlgn="base" hangingPunct="1">
              <a:spcBef>
                <a:spcPct val="0"/>
              </a:spcBef>
              <a:spcAft>
                <a:spcPct val="0"/>
              </a:spcAft>
            </a:pPr>
            <a:r>
              <a:rPr lang="en-GB" altLang="en-US" sz="1600" dirty="0">
                <a:solidFill>
                  <a:srgbClr val="C00000"/>
                </a:solidFill>
                <a:latin typeface="Georgia" panose="02040502050405020303" pitchFamily="18" charset="0"/>
              </a:rPr>
              <a:t>EC, platelet dysfunction</a:t>
            </a:r>
          </a:p>
          <a:p>
            <a:pPr eaLnBrk="1" fontAlgn="base" hangingPunct="1">
              <a:spcBef>
                <a:spcPct val="0"/>
              </a:spcBef>
              <a:spcAft>
                <a:spcPct val="0"/>
              </a:spcAft>
            </a:pPr>
            <a:r>
              <a:rPr lang="en-GB" altLang="en-US" sz="1200" dirty="0">
                <a:solidFill>
                  <a:prstClr val="black"/>
                </a:solidFill>
                <a:latin typeface="Georgia" panose="02040502050405020303" pitchFamily="18" charset="0"/>
              </a:rPr>
              <a:t>=</a:t>
            </a:r>
            <a:r>
              <a:rPr lang="en-GB" altLang="en-US" sz="1200" dirty="0" err="1">
                <a:solidFill>
                  <a:prstClr val="black"/>
                </a:solidFill>
                <a:latin typeface="Georgia" panose="02040502050405020303" pitchFamily="18" charset="0"/>
              </a:rPr>
              <a:t>pleural,peritoneal</a:t>
            </a:r>
            <a:r>
              <a:rPr lang="en-GB" altLang="en-US" sz="1200" dirty="0">
                <a:solidFill>
                  <a:prstClr val="black"/>
                </a:solidFill>
                <a:latin typeface="Georgia" panose="02040502050405020303" pitchFamily="18" charset="0"/>
              </a:rPr>
              <a:t> </a:t>
            </a:r>
            <a:r>
              <a:rPr lang="en-GB" altLang="en-US" sz="1200" dirty="0" smtClean="0">
                <a:solidFill>
                  <a:prstClr val="black"/>
                </a:solidFill>
                <a:latin typeface="Georgia" panose="02040502050405020303" pitchFamily="18" charset="0"/>
              </a:rPr>
              <a:t>effusion</a:t>
            </a:r>
            <a:endParaRPr lang="en-GB" altLang="en-US" sz="1200" dirty="0">
              <a:solidFill>
                <a:prstClr val="black"/>
              </a:solidFill>
              <a:latin typeface="Georgia" panose="02040502050405020303" pitchFamily="18" charset="0"/>
            </a:endParaRPr>
          </a:p>
        </p:txBody>
      </p:sp>
      <p:sp>
        <p:nvSpPr>
          <p:cNvPr id="83" name="Oval 82"/>
          <p:cNvSpPr/>
          <p:nvPr/>
        </p:nvSpPr>
        <p:spPr>
          <a:xfrm>
            <a:off x="6000750" y="3071813"/>
            <a:ext cx="1428750" cy="714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Oval 83"/>
          <p:cNvSpPr/>
          <p:nvPr/>
        </p:nvSpPr>
        <p:spPr>
          <a:xfrm>
            <a:off x="7143750" y="5643563"/>
            <a:ext cx="1643063" cy="857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5" name="TextBox 84"/>
          <p:cNvSpPr>
            <a:spLocks noChangeArrowheads="1"/>
          </p:cNvSpPr>
          <p:nvPr/>
        </p:nvSpPr>
        <p:spPr bwMode="auto">
          <a:xfrm>
            <a:off x="6715125" y="6397625"/>
            <a:ext cx="2286000" cy="374650"/>
          </a:xfrm>
          <a:prstGeom prst="roundRect">
            <a:avLst>
              <a:gd name="adj" fmla="val 16667"/>
            </a:avLst>
          </a:prstGeom>
          <a:solidFill>
            <a:srgbClr val="FFFFFF">
              <a:alpha val="89803"/>
            </a:srgbClr>
          </a:solidFill>
          <a:ln w="19050">
            <a:solidFill>
              <a:srgbClr val="C00000"/>
            </a:solidFill>
            <a:prstDash val="sysDash"/>
            <a:round/>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sz="1600">
                <a:solidFill>
                  <a:srgbClr val="C00000"/>
                </a:solidFill>
                <a:latin typeface="Georgia" panose="02040502050405020303" pitchFamily="18" charset="0"/>
              </a:rPr>
              <a:t>Original Antigenic Sin</a:t>
            </a:r>
          </a:p>
        </p:txBody>
      </p:sp>
      <p:sp>
        <p:nvSpPr>
          <p:cNvPr id="14397" name="TextBox 85"/>
          <p:cNvSpPr txBox="1">
            <a:spLocks noChangeArrowheads="1"/>
          </p:cNvSpPr>
          <p:nvPr/>
        </p:nvSpPr>
        <p:spPr bwMode="auto">
          <a:xfrm>
            <a:off x="7286625" y="8096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a:solidFill>
                  <a:prstClr val="black"/>
                </a:solidFill>
                <a:latin typeface="Calibri" panose="020F0502020204030204" pitchFamily="34" charset="0"/>
              </a:rPr>
              <a:t>Martina et al., 2009 and references therein</a:t>
            </a:r>
          </a:p>
        </p:txBody>
      </p:sp>
      <p:sp>
        <p:nvSpPr>
          <p:cNvPr id="70" name="TextBox 69"/>
          <p:cNvSpPr txBox="1"/>
          <p:nvPr/>
        </p:nvSpPr>
        <p:spPr>
          <a:xfrm>
            <a:off x="4038600" y="685800"/>
            <a:ext cx="1524000" cy="646986"/>
          </a:xfrm>
          <a:prstGeom prst="roundRect">
            <a:avLst/>
          </a:prstGeom>
          <a:solidFill>
            <a:schemeClr val="bg2">
              <a:lumMod val="75000"/>
              <a:alpha val="25000"/>
            </a:schemeClr>
          </a:solidFill>
          <a:effectLst>
            <a:reflection blurRad="6350" stA="50000" endA="300" endPos="38500" dist="50800" dir="5400000" sy="-100000" algn="bl" rotWithShape="0"/>
          </a:effectLst>
        </p:spPr>
        <p:txBody>
          <a:bodyPr>
            <a:spAutoFit/>
          </a:bodyPr>
          <a:lstStyle/>
          <a:p>
            <a:pPr>
              <a:defRPr/>
            </a:pPr>
            <a:r>
              <a:rPr lang="en-US" sz="1600" dirty="0" err="1">
                <a:solidFill>
                  <a:prstClr val="black"/>
                </a:solidFill>
                <a:cs typeface="Arial" panose="020B0604020202020204" pitchFamily="34" charset="0"/>
              </a:rPr>
              <a:t>Subcutaneus</a:t>
            </a:r>
            <a:r>
              <a:rPr lang="en-US" sz="1600" dirty="0">
                <a:solidFill>
                  <a:prstClr val="black"/>
                </a:solidFill>
                <a:cs typeface="Arial" panose="020B0604020202020204" pitchFamily="34" charset="0"/>
              </a:rPr>
              <a:t> injection</a:t>
            </a:r>
          </a:p>
        </p:txBody>
      </p:sp>
      <p:pic>
        <p:nvPicPr>
          <p:cNvPr id="7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38800" y="304800"/>
            <a:ext cx="876300" cy="1124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400" name="TextBox 85"/>
          <p:cNvSpPr txBox="1">
            <a:spLocks noChangeArrowheads="1"/>
          </p:cNvSpPr>
          <p:nvPr/>
        </p:nvSpPr>
        <p:spPr bwMode="auto">
          <a:xfrm>
            <a:off x="6553200" y="9144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400" i="1">
                <a:solidFill>
                  <a:prstClr val="black"/>
                </a:solidFill>
                <a:latin typeface="Calibri" panose="020F0502020204030204" pitchFamily="34" charset="0"/>
              </a:rPr>
              <a:t>Aedes aegypti</a:t>
            </a:r>
          </a:p>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4401" name="TextBox 53"/>
          <p:cNvSpPr txBox="1">
            <a:spLocks noChangeArrowheads="1"/>
          </p:cNvSpPr>
          <p:nvPr/>
        </p:nvSpPr>
        <p:spPr bwMode="auto">
          <a:xfrm>
            <a:off x="4572000" y="5410200"/>
            <a:ext cx="2414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a:solidFill>
                  <a:srgbClr val="FF0000"/>
                </a:solidFill>
                <a:latin typeface="Calibri" panose="020F0502020204030204" pitchFamily="34" charset="0"/>
              </a:rPr>
              <a:t>Viremia</a:t>
            </a:r>
          </a:p>
        </p:txBody>
      </p:sp>
      <p:cxnSp>
        <p:nvCxnSpPr>
          <p:cNvPr id="88" name="Straight Arrow Connector 87"/>
          <p:cNvCxnSpPr/>
          <p:nvPr/>
        </p:nvCxnSpPr>
        <p:spPr>
          <a:xfrm rot="16200000" flipH="1">
            <a:off x="6553200" y="4343400"/>
            <a:ext cx="1524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178305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20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par>
                          <p:cTn id="11" fill="hold" nodeType="afterGroup">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20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9255"/>
                                        </p:tgtEl>
                                        <p:attrNameLst>
                                          <p:attrName>style.visibility</p:attrName>
                                        </p:attrNameLst>
                                      </p:cBhvr>
                                      <p:to>
                                        <p:strVal val="visible"/>
                                      </p:to>
                                    </p:set>
                                    <p:animEffect transition="in" filter="fade">
                                      <p:cBhvr>
                                        <p:cTn id="51" dur="500"/>
                                        <p:tgtEl>
                                          <p:spTgt spid="9255"/>
                                        </p:tgtEl>
                                      </p:cBhvr>
                                    </p:animEffect>
                                  </p:childTnLst>
                                </p:cTn>
                              </p:par>
                              <p:par>
                                <p:cTn id="52" presetID="10" presetClass="entr" presetSubtype="0" fill="hold" grpId="0" nodeType="withEffect">
                                  <p:stCondLst>
                                    <p:cond delay="30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par>
                                <p:cTn id="55" presetID="10" presetClass="entr" presetSubtype="0" fill="hold" grpId="0" nodeType="withEffect">
                                  <p:stCondLst>
                                    <p:cond delay="40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5" grpId="0"/>
      <p:bldP spid="63" grpId="0" animBg="1"/>
      <p:bldP spid="74" grpId="0" animBg="1"/>
      <p:bldP spid="79" grpId="0" animBg="1"/>
      <p:bldP spid="81"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 on Dengue</a:t>
            </a:r>
            <a:endParaRPr lang="en-US" dirty="0"/>
          </a:p>
        </p:txBody>
      </p:sp>
      <p:sp>
        <p:nvSpPr>
          <p:cNvPr id="3" name="Content Placeholder 2"/>
          <p:cNvSpPr>
            <a:spLocks noGrp="1"/>
          </p:cNvSpPr>
          <p:nvPr>
            <p:ph idx="1"/>
          </p:nvPr>
        </p:nvSpPr>
        <p:spPr/>
        <p:txBody>
          <a:bodyPr/>
          <a:lstStyle/>
          <a:p>
            <a:r>
              <a:rPr lang="en-US" dirty="0" smtClean="0"/>
              <a:t>What really contributes to severe hemorrhagic disease in the course of dengue infection?</a:t>
            </a:r>
          </a:p>
          <a:p>
            <a:r>
              <a:rPr lang="en-US" dirty="0" smtClean="0"/>
              <a:t>What are the determining factors for “tipping over” from DHF to DSS?</a:t>
            </a:r>
            <a:endParaRPr lang="en-US" dirty="0"/>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12</a:t>
            </a:fld>
            <a:endParaRPr lang="en-US" altLang="en-US"/>
          </a:p>
        </p:txBody>
      </p:sp>
    </p:spTree>
    <p:extLst>
      <p:ext uri="{BB962C8B-B14F-4D97-AF65-F5344CB8AC3E}">
        <p14:creationId xmlns:p14="http://schemas.microsoft.com/office/powerpoint/2010/main" val="11422014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antibody-dependent enhancement (ADE)</a:t>
            </a:r>
            <a:endParaRPr lang="en-US" dirty="0"/>
          </a:p>
        </p:txBody>
      </p:sp>
      <p:sp>
        <p:nvSpPr>
          <p:cNvPr id="3" name="Content Placeholder 2"/>
          <p:cNvSpPr>
            <a:spLocks noGrp="1"/>
          </p:cNvSpPr>
          <p:nvPr>
            <p:ph idx="1"/>
          </p:nvPr>
        </p:nvSpPr>
        <p:spPr/>
        <p:txBody>
          <a:bodyPr/>
          <a:lstStyle/>
          <a:p>
            <a:r>
              <a:rPr lang="en-US" dirty="0" smtClean="0"/>
              <a:t>Non-neutralizing antibodies / sub-neutralizing Ab </a:t>
            </a:r>
            <a:r>
              <a:rPr lang="en-US" dirty="0" err="1" smtClean="0"/>
              <a:t>conc</a:t>
            </a:r>
            <a:endParaRPr lang="en-US" dirty="0"/>
          </a:p>
          <a:p>
            <a:endParaRPr lang="en-US" dirty="0"/>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13</a:t>
            </a:fld>
            <a:endParaRPr lang="en-US" altLang="en-US"/>
          </a:p>
        </p:txBody>
      </p:sp>
      <p:pic>
        <p:nvPicPr>
          <p:cNvPr id="6" name="Picture 4" descr="http://www.nature.com/nature/journal/v427/n6972/images/nature02165-f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09" y="2509142"/>
            <a:ext cx="8501316" cy="26779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3717" y="5690871"/>
            <a:ext cx="597049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180 copies, 90 dimers, 30 “rafts”</a:t>
            </a:r>
          </a:p>
          <a:p>
            <a:pPr marL="285750" indent="-285750">
              <a:buFont typeface="Arial" panose="020B0604020202020204" pitchFamily="34" charset="0"/>
              <a:buChar char="•"/>
            </a:pPr>
            <a:r>
              <a:rPr lang="en-US" dirty="0" smtClean="0"/>
              <a:t>Icosahedral symmetry</a:t>
            </a:r>
            <a:endParaRPr lang="en-US" dirty="0"/>
          </a:p>
        </p:txBody>
      </p:sp>
      <p:sp>
        <p:nvSpPr>
          <p:cNvPr id="8" name="TextBox 122"/>
          <p:cNvSpPr txBox="1">
            <a:spLocks noChangeArrowheads="1"/>
          </p:cNvSpPr>
          <p:nvPr/>
        </p:nvSpPr>
        <p:spPr bwMode="auto">
          <a:xfrm>
            <a:off x="6804211" y="6438512"/>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smtClean="0">
                <a:solidFill>
                  <a:prstClr val="black"/>
                </a:solidFill>
                <a:latin typeface="Calibri" panose="020F0502020204030204" pitchFamily="34" charset="0"/>
              </a:rPr>
              <a:t>Modis et al., 2004</a:t>
            </a:r>
            <a:endParaRPr lang="en-US" altLang="en-US" sz="1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9087838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 Mechanism…</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59008" y="4236678"/>
            <a:ext cx="8625983" cy="2440347"/>
          </a:xfrm>
          <a:prstGeom prst="rect">
            <a:avLst/>
          </a:prstGeom>
        </p:spPr>
      </p:pic>
      <p:sp>
        <p:nvSpPr>
          <p:cNvPr id="4" name="Slide Number Placeholder 3"/>
          <p:cNvSpPr>
            <a:spLocks noGrp="1"/>
          </p:cNvSpPr>
          <p:nvPr>
            <p:ph type="sldNum" sz="quarter" idx="10"/>
          </p:nvPr>
        </p:nvSpPr>
        <p:spPr/>
        <p:txBody>
          <a:bodyPr/>
          <a:lstStyle/>
          <a:p>
            <a:fld id="{615056BE-6382-47D3-A81B-D50B88C4EBB6}" type="slidenum">
              <a:rPr lang="en-US" altLang="en-US" smtClean="0"/>
              <a:pPr/>
              <a:t>14</a:t>
            </a:fld>
            <a:endParaRPr lang="en-US" altLang="en-US"/>
          </a:p>
        </p:txBody>
      </p:sp>
      <p:pic>
        <p:nvPicPr>
          <p:cNvPr id="56322" name="Picture 2" descr="Fig.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50576" y="1336121"/>
            <a:ext cx="3092824" cy="29662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18212" y="1331259"/>
            <a:ext cx="4262717"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 protein is a glycoprotein</a:t>
            </a:r>
          </a:p>
          <a:p>
            <a:pPr marL="285750" indent="-285750">
              <a:buFont typeface="Arial" panose="020B0604020202020204" pitchFamily="34" charset="0"/>
              <a:buChar char="•"/>
            </a:pPr>
            <a:r>
              <a:rPr lang="en-US" dirty="0" smtClean="0"/>
              <a:t>Epitope-mapped (neutralizing) antibodies attach to viral surface at 120 copies (full occupancy)</a:t>
            </a:r>
          </a:p>
          <a:p>
            <a:pPr marL="285750" indent="-285750">
              <a:buFont typeface="Arial" panose="020B0604020202020204" pitchFamily="34" charset="0"/>
              <a:buChar char="•"/>
            </a:pPr>
            <a:r>
              <a:rPr lang="en-US" dirty="0" smtClean="0"/>
              <a:t>These inhibit E-protein rearrangement for membrane fusion = blocks viral entry</a:t>
            </a:r>
          </a:p>
          <a:p>
            <a:pPr marL="285750" indent="-285750">
              <a:buFont typeface="Arial" panose="020B0604020202020204" pitchFamily="34" charset="0"/>
              <a:buChar char="•"/>
            </a:pPr>
            <a:r>
              <a:rPr lang="en-US" dirty="0" smtClean="0"/>
              <a:t>Can act on pre-attachment or post-attachment particles</a:t>
            </a:r>
          </a:p>
        </p:txBody>
      </p:sp>
      <p:sp>
        <p:nvSpPr>
          <p:cNvPr id="8" name="TextBox 122"/>
          <p:cNvSpPr txBox="1">
            <a:spLocks noChangeArrowheads="1"/>
          </p:cNvSpPr>
          <p:nvPr/>
        </p:nvSpPr>
        <p:spPr bwMode="auto">
          <a:xfrm>
            <a:off x="4343400" y="6565419"/>
            <a:ext cx="3258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err="1" smtClean="0">
                <a:solidFill>
                  <a:prstClr val="black"/>
                </a:solidFill>
                <a:latin typeface="Calibri" panose="020F0502020204030204" pitchFamily="34" charset="0"/>
              </a:rPr>
              <a:t>Fibriansah</a:t>
            </a:r>
            <a:r>
              <a:rPr lang="en-US" altLang="en-US" sz="1200" dirty="0" smtClean="0">
                <a:solidFill>
                  <a:prstClr val="black"/>
                </a:solidFill>
                <a:latin typeface="Calibri" panose="020F0502020204030204" pitchFamily="34" charset="0"/>
              </a:rPr>
              <a:t> G, et al. EMBO Mol. Med. 2014</a:t>
            </a:r>
            <a:endParaRPr lang="en-US" altLang="en-US" sz="1200" dirty="0">
              <a:solidFill>
                <a:prstClr val="black"/>
              </a:solidFill>
              <a:latin typeface="Calibri" panose="020F0502020204030204" pitchFamily="34" charset="0"/>
            </a:endParaRPr>
          </a:p>
        </p:txBody>
      </p:sp>
      <p:sp>
        <p:nvSpPr>
          <p:cNvPr id="9" name="TextBox 122"/>
          <p:cNvSpPr txBox="1">
            <a:spLocks noChangeArrowheads="1"/>
          </p:cNvSpPr>
          <p:nvPr/>
        </p:nvSpPr>
        <p:spPr bwMode="auto">
          <a:xfrm>
            <a:off x="3077135" y="3794286"/>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smtClean="0">
                <a:solidFill>
                  <a:prstClr val="black"/>
                </a:solidFill>
                <a:latin typeface="Calibri" panose="020F0502020204030204" pitchFamily="34" charset="0"/>
              </a:rPr>
              <a:t>Rey F. PNAS. 2003</a:t>
            </a:r>
            <a:endParaRPr lang="en-US" altLang="en-US" sz="1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980646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 Mechanism…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15</a:t>
            </a:fld>
            <a:endParaRPr lang="en-US" alt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96086" y="1318847"/>
            <a:ext cx="4839287" cy="431878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8129" y="5637628"/>
            <a:ext cx="7315200" cy="816960"/>
          </a:xfrm>
          <a:prstGeom prst="rect">
            <a:avLst/>
          </a:prstGeom>
        </p:spPr>
      </p:pic>
      <p:sp>
        <p:nvSpPr>
          <p:cNvPr id="7" name="TextBox 122"/>
          <p:cNvSpPr txBox="1">
            <a:spLocks noChangeArrowheads="1"/>
          </p:cNvSpPr>
          <p:nvPr/>
        </p:nvSpPr>
        <p:spPr bwMode="auto">
          <a:xfrm>
            <a:off x="5339656" y="6448256"/>
            <a:ext cx="3258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smtClean="0">
                <a:solidFill>
                  <a:prstClr val="black"/>
                </a:solidFill>
                <a:latin typeface="Calibri" panose="020F0502020204030204" pitchFamily="34" charset="0"/>
              </a:rPr>
              <a:t>Modis et al. PNAS. 2003</a:t>
            </a:r>
            <a:endParaRPr lang="en-US" altLang="en-US" sz="1200" dirty="0">
              <a:solidFill>
                <a:prstClr val="black"/>
              </a:solidFill>
              <a:latin typeface="Calibri" panose="020F0502020204030204" pitchFamily="34" charset="0"/>
            </a:endParaRPr>
          </a:p>
        </p:txBody>
      </p:sp>
      <p:sp>
        <p:nvSpPr>
          <p:cNvPr id="8" name="TextBox 7"/>
          <p:cNvSpPr txBox="1"/>
          <p:nvPr/>
        </p:nvSpPr>
        <p:spPr>
          <a:xfrm rot="5822074">
            <a:off x="1700477" y="3722589"/>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9" name="TextBox 8"/>
          <p:cNvSpPr txBox="1"/>
          <p:nvPr/>
        </p:nvSpPr>
        <p:spPr>
          <a:xfrm rot="5400000">
            <a:off x="1645929" y="4121422"/>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0" name="TextBox 9"/>
          <p:cNvSpPr txBox="1"/>
          <p:nvPr/>
        </p:nvSpPr>
        <p:spPr>
          <a:xfrm rot="4956530">
            <a:off x="1677552" y="4587349"/>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1" name="TextBox 10"/>
          <p:cNvSpPr txBox="1"/>
          <p:nvPr/>
        </p:nvSpPr>
        <p:spPr>
          <a:xfrm rot="2814157">
            <a:off x="1865433" y="4989431"/>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2" name="TextBox 11"/>
          <p:cNvSpPr txBox="1"/>
          <p:nvPr/>
        </p:nvSpPr>
        <p:spPr>
          <a:xfrm rot="2124570">
            <a:off x="2185350" y="5281147"/>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3" name="TextBox 12"/>
          <p:cNvSpPr txBox="1"/>
          <p:nvPr/>
        </p:nvSpPr>
        <p:spPr>
          <a:xfrm rot="1450615">
            <a:off x="2602472" y="5461509"/>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4" name="TextBox 13"/>
          <p:cNvSpPr txBox="1"/>
          <p:nvPr/>
        </p:nvSpPr>
        <p:spPr>
          <a:xfrm rot="21259052">
            <a:off x="3110656" y="5476225"/>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5" name="TextBox 14"/>
          <p:cNvSpPr txBox="1"/>
          <p:nvPr/>
        </p:nvSpPr>
        <p:spPr>
          <a:xfrm rot="20086347">
            <a:off x="3540447" y="5316928"/>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6" name="TextBox 15"/>
          <p:cNvSpPr txBox="1"/>
          <p:nvPr/>
        </p:nvSpPr>
        <p:spPr>
          <a:xfrm rot="19200219">
            <a:off x="3907002" y="5088327"/>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7" name="TextBox 16"/>
          <p:cNvSpPr txBox="1"/>
          <p:nvPr/>
        </p:nvSpPr>
        <p:spPr>
          <a:xfrm rot="17596098">
            <a:off x="4171508" y="4708905"/>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8" name="TextBox 17"/>
          <p:cNvSpPr txBox="1"/>
          <p:nvPr/>
        </p:nvSpPr>
        <p:spPr>
          <a:xfrm rot="13932493">
            <a:off x="4159612" y="3208631"/>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9" name="TextBox 18"/>
          <p:cNvSpPr txBox="1"/>
          <p:nvPr/>
        </p:nvSpPr>
        <p:spPr>
          <a:xfrm rot="13037966">
            <a:off x="3850770" y="2975743"/>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20" name="TextBox 19"/>
          <p:cNvSpPr txBox="1"/>
          <p:nvPr/>
        </p:nvSpPr>
        <p:spPr>
          <a:xfrm rot="12258825">
            <a:off x="3487488" y="2775205"/>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21" name="TextBox 20"/>
          <p:cNvSpPr txBox="1"/>
          <p:nvPr/>
        </p:nvSpPr>
        <p:spPr>
          <a:xfrm rot="11178728">
            <a:off x="3045021" y="2688107"/>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22" name="TextBox 21"/>
          <p:cNvSpPr txBox="1"/>
          <p:nvPr/>
        </p:nvSpPr>
        <p:spPr>
          <a:xfrm rot="10398400">
            <a:off x="2602473" y="2727361"/>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23" name="TextBox 22"/>
          <p:cNvSpPr txBox="1"/>
          <p:nvPr/>
        </p:nvSpPr>
        <p:spPr>
          <a:xfrm rot="8635601">
            <a:off x="2196098" y="2901796"/>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24" name="TextBox 23"/>
          <p:cNvSpPr txBox="1"/>
          <p:nvPr/>
        </p:nvSpPr>
        <p:spPr>
          <a:xfrm rot="8061355">
            <a:off x="1837810" y="3213432"/>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cxnSp>
        <p:nvCxnSpPr>
          <p:cNvPr id="26" name="Straight Arrow Connector 25"/>
          <p:cNvCxnSpPr/>
          <p:nvPr/>
        </p:nvCxnSpPr>
        <p:spPr>
          <a:xfrm>
            <a:off x="4426312" y="4350025"/>
            <a:ext cx="145688"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32456" y="4019712"/>
            <a:ext cx="533400" cy="646331"/>
          </a:xfrm>
          <a:prstGeom prst="rect">
            <a:avLst/>
          </a:prstGeom>
          <a:noFill/>
        </p:spPr>
        <p:txBody>
          <a:bodyPr>
            <a:spAutoFit/>
          </a:bodyPr>
          <a:lstStyle/>
          <a:p>
            <a:pPr fontAlgn="base">
              <a:spcBef>
                <a:spcPct val="0"/>
              </a:spcBef>
              <a:spcAft>
                <a:spcPct val="0"/>
              </a:spcAft>
              <a:defRPr/>
            </a:pPr>
            <a:r>
              <a:rPr lang="en-GB" sz="3600" b="1" dirty="0">
                <a:ln w="1905"/>
                <a:solidFill>
                  <a:srgbClr val="FF0000"/>
                </a:solidFill>
                <a:effectLst>
                  <a:innerShdw blurRad="69850" dist="43180" dir="5400000">
                    <a:srgbClr val="000000">
                      <a:alpha val="65000"/>
                    </a:srgbClr>
                  </a:innerShdw>
                </a:effectLst>
                <a:latin typeface="Arial" charset="0"/>
                <a:cs typeface="Arial" charset="0"/>
              </a:rPr>
              <a:t>X</a:t>
            </a:r>
            <a:endParaRPr lang="en-GB" sz="3600" b="1" dirty="0">
              <a:ln w="1905"/>
              <a:solidFill>
                <a:srgbClr val="FF0000"/>
              </a:solidFill>
              <a:effectLst>
                <a:innerShdw blurRad="69850" dist="43180" dir="5400000">
                  <a:srgbClr val="000000">
                    <a:alpha val="65000"/>
                  </a:srgbClr>
                </a:innerShdw>
              </a:effectLst>
              <a:latin typeface="Arial" charset="0"/>
              <a:cs typeface="Arial" charset="0"/>
            </a:endParaRPr>
          </a:p>
        </p:txBody>
      </p:sp>
      <p:sp>
        <p:nvSpPr>
          <p:cNvPr id="28" name="TextBox 27"/>
          <p:cNvSpPr txBox="1"/>
          <p:nvPr/>
        </p:nvSpPr>
        <p:spPr>
          <a:xfrm>
            <a:off x="645459" y="6022233"/>
            <a:ext cx="7651376" cy="646331"/>
          </a:xfrm>
          <a:prstGeom prst="rect">
            <a:avLst/>
          </a:prstGeom>
          <a:noFill/>
        </p:spPr>
        <p:txBody>
          <a:bodyPr wrap="square" rtlCol="0">
            <a:spAutoFit/>
          </a:bodyPr>
          <a:lstStyle/>
          <a:p>
            <a:r>
              <a:rPr lang="en-US" dirty="0" smtClean="0"/>
              <a:t>Non-neutralizing Abs: different epitope</a:t>
            </a:r>
          </a:p>
          <a:p>
            <a:r>
              <a:rPr lang="en-US" dirty="0" smtClean="0"/>
              <a:t>Sub-neutralizing Abs: insufficient [ ] or high dissociation rate</a:t>
            </a:r>
            <a:endParaRPr lang="en-US" dirty="0"/>
          </a:p>
        </p:txBody>
      </p:sp>
      <p:pic>
        <p:nvPicPr>
          <p:cNvPr id="59394" name="Picture 2" descr="http://www.clipartbest.com/cliparts/niE/LL8/niELL86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6645" y="4102210"/>
            <a:ext cx="498165" cy="51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998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2"/>
                                        </p:tgtEl>
                                      </p:cBhvr>
                                    </p:animEffect>
                                    <p:set>
                                      <p:cBhvr>
                                        <p:cTn id="93" dur="1" fill="hold">
                                          <p:stCondLst>
                                            <p:cond delay="499"/>
                                          </p:stCondLst>
                                        </p:cTn>
                                        <p:tgtEl>
                                          <p:spTgt spid="22"/>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4"/>
                                        </p:tgtEl>
                                      </p:cBhvr>
                                    </p:animEffect>
                                    <p:set>
                                      <p:cBhvr>
                                        <p:cTn id="96" dur="1" fill="hold">
                                          <p:stCondLst>
                                            <p:cond delay="499"/>
                                          </p:stCondLst>
                                        </p:cTn>
                                        <p:tgtEl>
                                          <p:spTgt spid="2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10" presetClass="entr" presetSubtype="0" fill="hold" nodeType="withEffect">
                                  <p:stCondLst>
                                    <p:cond delay="0"/>
                                  </p:stCondLst>
                                  <p:childTnLst>
                                    <p:set>
                                      <p:cBhvr>
                                        <p:cTn id="103" dur="1" fill="hold">
                                          <p:stCondLst>
                                            <p:cond delay="0"/>
                                          </p:stCondLst>
                                        </p:cTn>
                                        <p:tgtEl>
                                          <p:spTgt spid="59394"/>
                                        </p:tgtEl>
                                        <p:attrNameLst>
                                          <p:attrName>style.visibility</p:attrName>
                                        </p:attrNameLst>
                                      </p:cBhvr>
                                      <p:to>
                                        <p:strVal val="visible"/>
                                      </p:to>
                                    </p:set>
                                    <p:animEffect transition="in" filter="fade">
                                      <p:cBhvr>
                                        <p:cTn id="104"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6" grpId="0"/>
      <p:bldP spid="18" grpId="0"/>
      <p:bldP spid="22"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DENV Epitopes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16</a:t>
            </a:fld>
            <a:endParaRPr lang="en-US" altLang="en-US"/>
          </a:p>
        </p:txBody>
      </p:sp>
      <p:pic>
        <p:nvPicPr>
          <p:cNvPr id="63490" name="Picture 2" descr="http://d3gz45kfcn01zz.cloudfront.net/content/embomm/6/3/358/F6.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85" y="1984896"/>
            <a:ext cx="8188778" cy="3326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050" y="5365376"/>
            <a:ext cx="7965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Surface shape complementarity to Abs</a:t>
            </a:r>
          </a:p>
          <a:p>
            <a:pPr marL="285750" indent="-285750">
              <a:buFont typeface="Arial" panose="020B0604020202020204" pitchFamily="34" charset="0"/>
              <a:buChar char="•"/>
            </a:pPr>
            <a:r>
              <a:rPr lang="en-US" dirty="0" smtClean="0"/>
              <a:t>Physicochemical interactions: inter-amino acid interactions (hydrophobic, polar, electrostatic, VDW)</a:t>
            </a:r>
            <a:endParaRPr lang="en-US" dirty="0"/>
          </a:p>
        </p:txBody>
      </p:sp>
    </p:spTree>
    <p:extLst>
      <p:ext uri="{BB962C8B-B14F-4D97-AF65-F5344CB8AC3E}">
        <p14:creationId xmlns:p14="http://schemas.microsoft.com/office/powerpoint/2010/main" val="18691384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DENV epitopes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17</a:t>
            </a:fld>
            <a:endParaRPr lang="en-US" altLang="en-US"/>
          </a:p>
        </p:txBody>
      </p:sp>
      <p:pic>
        <p:nvPicPr>
          <p:cNvPr id="58370" name="Picture 2" descr="http://d3gz45kfcn01zz.cloudfront.net/content/embomm/6/3/358/F8.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67" y="1368969"/>
            <a:ext cx="7605933" cy="30661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050" y="4504767"/>
            <a:ext cx="8272463"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Mab 1F4 interaction with E protein epitope mostly polar, involving H-bonds and salt bridges in the vicinity of the fusion loop between DI and DII (of neighbor dimer).</a:t>
            </a:r>
          </a:p>
          <a:p>
            <a:pPr marL="285750" indent="-285750">
              <a:buFont typeface="Arial" panose="020B0604020202020204" pitchFamily="34" charset="0"/>
              <a:buChar char="•"/>
            </a:pPr>
            <a:r>
              <a:rPr lang="en-US" dirty="0" smtClean="0"/>
              <a:t>Most epitopes are quaternary / discontinuous</a:t>
            </a:r>
          </a:p>
          <a:p>
            <a:pPr marL="285750" indent="-285750">
              <a:buFont typeface="Arial" panose="020B0604020202020204" pitchFamily="34" charset="0"/>
              <a:buChar char="•"/>
            </a:pPr>
            <a:r>
              <a:rPr lang="en-US" dirty="0" smtClean="0"/>
              <a:t>Some escape mutants of 1F4 involve opposite charge mutations (K47E, G274E) resulting in loss/reduced of antibody binding</a:t>
            </a:r>
          </a:p>
        </p:txBody>
      </p:sp>
      <p:sp>
        <p:nvSpPr>
          <p:cNvPr id="7" name="TextBox 122"/>
          <p:cNvSpPr txBox="1">
            <a:spLocks noChangeArrowheads="1"/>
          </p:cNvSpPr>
          <p:nvPr/>
        </p:nvSpPr>
        <p:spPr bwMode="auto">
          <a:xfrm>
            <a:off x="5413843" y="6450677"/>
            <a:ext cx="3258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err="1" smtClean="0">
                <a:solidFill>
                  <a:prstClr val="black"/>
                </a:solidFill>
                <a:latin typeface="Calibri" panose="020F0502020204030204" pitchFamily="34" charset="0"/>
              </a:rPr>
              <a:t>Fibriansah</a:t>
            </a:r>
            <a:r>
              <a:rPr lang="en-US" altLang="en-US" sz="1200" dirty="0" smtClean="0">
                <a:solidFill>
                  <a:prstClr val="black"/>
                </a:solidFill>
                <a:latin typeface="Calibri" panose="020F0502020204030204" pitchFamily="34" charset="0"/>
              </a:rPr>
              <a:t> G, et al. EMBO Mol. Med. 2014</a:t>
            </a:r>
            <a:endParaRPr lang="en-US" altLang="en-US" sz="1200" dirty="0">
              <a:solidFill>
                <a:prstClr val="black"/>
              </a:solidFill>
              <a:latin typeface="Calibri" panose="020F0502020204030204" pitchFamily="34" charset="0"/>
            </a:endParaRPr>
          </a:p>
        </p:txBody>
      </p:sp>
      <p:sp>
        <p:nvSpPr>
          <p:cNvPr id="6" name="Rectangle 5"/>
          <p:cNvSpPr/>
          <p:nvPr/>
        </p:nvSpPr>
        <p:spPr>
          <a:xfrm>
            <a:off x="400049" y="4504767"/>
            <a:ext cx="8272463" cy="2031325"/>
          </a:xfrm>
          <a:prstGeom prst="rect">
            <a:avLst/>
          </a:prstGeom>
        </p:spPr>
        <p:txBody>
          <a:bodyPr wrap="square">
            <a:spAutoFit/>
          </a:bodyPr>
          <a:lstStyle/>
          <a:p>
            <a:pPr marL="285750" indent="-285750">
              <a:buFont typeface="Arial" panose="020B0604020202020204" pitchFamily="34" charset="0"/>
              <a:buChar char="•"/>
            </a:pPr>
            <a:r>
              <a:rPr lang="en-US" b="1" dirty="0" smtClean="0"/>
              <a:t>Most Abs in 1</a:t>
            </a:r>
            <a:r>
              <a:rPr lang="en-US" b="1" dirty="0" smtClean="0">
                <a:latin typeface="Cambria" panose="02040503050406030204" pitchFamily="18" charset="0"/>
              </a:rPr>
              <a:t>°</a:t>
            </a:r>
            <a:r>
              <a:rPr lang="en-US" b="1" dirty="0" smtClean="0"/>
              <a:t> infection are non-neutralizing and/or cross-reactive</a:t>
            </a:r>
          </a:p>
          <a:p>
            <a:pPr marL="285750" indent="-285750">
              <a:buFont typeface="Arial" panose="020B0604020202020204" pitchFamily="34" charset="0"/>
              <a:buChar char="•"/>
            </a:pPr>
            <a:r>
              <a:rPr lang="en-US" b="1" dirty="0" smtClean="0"/>
              <a:t>Epitope recognition is a random process</a:t>
            </a:r>
          </a:p>
          <a:p>
            <a:pPr marL="742950" lvl="1" indent="-285750">
              <a:buFont typeface="Arial" panose="020B0604020202020204" pitchFamily="34" charset="0"/>
              <a:buChar char="•"/>
            </a:pPr>
            <a:r>
              <a:rPr lang="en-US" b="1" dirty="0" smtClean="0"/>
              <a:t>Host pool of B-cells</a:t>
            </a:r>
          </a:p>
          <a:p>
            <a:pPr marL="742950" lvl="1" indent="-285750">
              <a:buFont typeface="Arial" panose="020B0604020202020204" pitchFamily="34" charset="0"/>
              <a:buChar char="•"/>
            </a:pPr>
            <a:r>
              <a:rPr lang="en-US" b="1" dirty="0" smtClean="0"/>
              <a:t>Location of “first contact” with virus (can be anywhere on viral surface)</a:t>
            </a:r>
          </a:p>
          <a:p>
            <a:pPr marL="742950" lvl="1" indent="-285750">
              <a:buFont typeface="Arial" panose="020B0604020202020204" pitchFamily="34" charset="0"/>
              <a:buChar char="•"/>
            </a:pPr>
            <a:r>
              <a:rPr lang="en-US" b="1" dirty="0" err="1" smtClean="0"/>
              <a:t>Immunodominant</a:t>
            </a:r>
            <a:r>
              <a:rPr lang="en-US" b="1" dirty="0" smtClean="0"/>
              <a:t> epitopes (strong affinity/avidity)</a:t>
            </a:r>
          </a:p>
          <a:p>
            <a:pPr marL="285750" indent="-285750">
              <a:buFont typeface="Arial" panose="020B0604020202020204" pitchFamily="34" charset="0"/>
              <a:buChar char="•"/>
            </a:pPr>
            <a:r>
              <a:rPr lang="en-US" b="1" dirty="0" err="1" smtClean="0"/>
              <a:t>Quasispecies</a:t>
            </a:r>
            <a:endParaRPr lang="en-US" b="1" dirty="0"/>
          </a:p>
        </p:txBody>
      </p:sp>
    </p:spTree>
    <p:extLst>
      <p:ext uri="{BB962C8B-B14F-4D97-AF65-F5344CB8AC3E}">
        <p14:creationId xmlns:p14="http://schemas.microsoft.com/office/powerpoint/2010/main" val="3109833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Dengue Infection Timeline</a:t>
            </a:r>
          </a:p>
        </p:txBody>
      </p:sp>
      <p:pic>
        <p:nvPicPr>
          <p:cNvPr id="20483"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8200" y="1447800"/>
            <a:ext cx="7772400" cy="5181600"/>
          </a:xfrm>
        </p:spPr>
      </p:pic>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DDE3EF-2FF9-457F-B658-D5FFA2A652B8}" type="slidenum">
              <a:rPr lang="en-US" altLang="en-US">
                <a:solidFill>
                  <a:srgbClr val="B01C2E"/>
                </a:solidFill>
                <a:latin typeface="Futura Bk" pitchFamily="34" charset="0"/>
              </a:rPr>
              <a:pPr eaLnBrk="1" hangingPunct="1"/>
              <a:t>18</a:t>
            </a:fld>
            <a:endParaRPr lang="en-US" altLang="en-US">
              <a:solidFill>
                <a:srgbClr val="B01C2E"/>
              </a:solidFill>
              <a:latin typeface="Futura Bk" pitchFamily="34" charset="0"/>
            </a:endParaRPr>
          </a:p>
        </p:txBody>
      </p:sp>
    </p:spTree>
    <p:extLst>
      <p:ext uri="{BB962C8B-B14F-4D97-AF65-F5344CB8AC3E}">
        <p14:creationId xmlns:p14="http://schemas.microsoft.com/office/powerpoint/2010/main" val="1687698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Immunoglobulin properties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3019344"/>
              </p:ext>
            </p:extLst>
          </p:nvPr>
        </p:nvGraphicFramePr>
        <p:xfrm>
          <a:off x="715110" y="1609145"/>
          <a:ext cx="7971690" cy="3444479"/>
        </p:xfrm>
        <a:graphic>
          <a:graphicData uri="http://schemas.openxmlformats.org/drawingml/2006/table">
            <a:tbl>
              <a:tblPr/>
              <a:tblGrid>
                <a:gridCol w="851840"/>
                <a:gridCol w="1504322"/>
                <a:gridCol w="1495261"/>
                <a:gridCol w="1438028"/>
                <a:gridCol w="1744394"/>
                <a:gridCol w="937845"/>
              </a:tblGrid>
              <a:tr h="592015">
                <a:tc>
                  <a:txBody>
                    <a:bodyPr/>
                    <a:lstStyle/>
                    <a:p>
                      <a:pPr algn="l" fontAlgn="t"/>
                      <a:r>
                        <a:rPr lang="en-US" sz="1400" b="1" dirty="0">
                          <a:solidFill>
                            <a:srgbClr val="FFFFFF"/>
                          </a:solidFill>
                          <a:effectLst/>
                        </a:rPr>
                        <a:t>Species</a:t>
                      </a:r>
                    </a:p>
                  </a:txBody>
                  <a:tcPr marL="27685" marR="27685" marT="11074" marB="11074">
                    <a:lnL>
                      <a:noFill/>
                    </a:lnL>
                    <a:lnR w="381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939393"/>
                    </a:solidFill>
                  </a:tcPr>
                </a:tc>
                <a:tc>
                  <a:txBody>
                    <a:bodyPr/>
                    <a:lstStyle/>
                    <a:p>
                      <a:pPr algn="ctr" fontAlgn="t"/>
                      <a:r>
                        <a:rPr lang="en-US" sz="1400" b="1">
                          <a:solidFill>
                            <a:srgbClr val="FFFFFF"/>
                          </a:solidFill>
                          <a:effectLst/>
                        </a:rPr>
                        <a:t>Immunoglobulin</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939393"/>
                    </a:solidFill>
                  </a:tcPr>
                </a:tc>
                <a:tc>
                  <a:txBody>
                    <a:bodyPr/>
                    <a:lstStyle/>
                    <a:p>
                      <a:pPr algn="ctr" fontAlgn="t"/>
                      <a:r>
                        <a:rPr lang="en-US" sz="1400" b="1">
                          <a:solidFill>
                            <a:srgbClr val="FFFFFF"/>
                          </a:solidFill>
                          <a:effectLst/>
                        </a:rPr>
                        <a:t>Serum Level </a:t>
                      </a:r>
                      <a:br>
                        <a:rPr lang="en-US" sz="1400" b="1">
                          <a:solidFill>
                            <a:srgbClr val="FFFFFF"/>
                          </a:solidFill>
                          <a:effectLst/>
                        </a:rPr>
                      </a:br>
                      <a:r>
                        <a:rPr lang="en-US" sz="1400" b="1">
                          <a:solidFill>
                            <a:srgbClr val="FFFFFF"/>
                          </a:solidFill>
                          <a:effectLst/>
                        </a:rPr>
                        <a:t>(mg/mL)</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939393"/>
                    </a:solidFill>
                  </a:tcPr>
                </a:tc>
                <a:tc>
                  <a:txBody>
                    <a:bodyPr/>
                    <a:lstStyle/>
                    <a:p>
                      <a:pPr algn="ctr" fontAlgn="t"/>
                      <a:r>
                        <a:rPr lang="en-US" sz="1400" b="1">
                          <a:solidFill>
                            <a:srgbClr val="FFFFFF"/>
                          </a:solidFill>
                          <a:effectLst/>
                        </a:rPr>
                        <a:t>Molecular Mass </a:t>
                      </a:r>
                      <a:br>
                        <a:rPr lang="en-US" sz="1400" b="1">
                          <a:solidFill>
                            <a:srgbClr val="FFFFFF"/>
                          </a:solidFill>
                          <a:effectLst/>
                        </a:rPr>
                      </a:br>
                      <a:r>
                        <a:rPr lang="en-US" sz="1400" b="1">
                          <a:solidFill>
                            <a:srgbClr val="FFFFFF"/>
                          </a:solidFill>
                          <a:effectLst/>
                        </a:rPr>
                        <a:t>(kD)</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939393"/>
                    </a:solidFill>
                  </a:tcPr>
                </a:tc>
                <a:tc>
                  <a:txBody>
                    <a:bodyPr/>
                    <a:lstStyle/>
                    <a:p>
                      <a:pPr algn="ctr" fontAlgn="t"/>
                      <a:r>
                        <a:rPr lang="en-US" sz="1400" b="1">
                          <a:solidFill>
                            <a:srgbClr val="FFFFFF"/>
                          </a:solidFill>
                          <a:effectLst/>
                        </a:rPr>
                        <a:t>Activation/Binding of Complement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939393"/>
                    </a:solidFill>
                  </a:tcPr>
                </a:tc>
                <a:tc>
                  <a:txBody>
                    <a:bodyPr/>
                    <a:lstStyle/>
                    <a:p>
                      <a:pPr algn="ctr" fontAlgn="t"/>
                      <a:r>
                        <a:rPr lang="en-US" sz="1400" b="1" dirty="0">
                          <a:solidFill>
                            <a:srgbClr val="FFFFFF"/>
                          </a:solidFill>
                          <a:effectLst/>
                        </a:rPr>
                        <a:t>Half-life </a:t>
                      </a:r>
                      <a:br>
                        <a:rPr lang="en-US" sz="1400" b="1" dirty="0">
                          <a:solidFill>
                            <a:srgbClr val="FFFFFF"/>
                          </a:solidFill>
                          <a:effectLst/>
                        </a:rPr>
                      </a:br>
                      <a:r>
                        <a:rPr lang="en-US" sz="1400" b="1" dirty="0">
                          <a:solidFill>
                            <a:srgbClr val="FFFFFF"/>
                          </a:solidFill>
                          <a:effectLst/>
                        </a:rPr>
                        <a:t>(days)</a:t>
                      </a:r>
                      <a:br>
                        <a:rPr lang="en-US" sz="1400" b="1" dirty="0">
                          <a:solidFill>
                            <a:srgbClr val="FFFFFF"/>
                          </a:solidFill>
                          <a:effectLst/>
                        </a:rPr>
                      </a:br>
                      <a:endParaRPr lang="en-US" sz="1400" b="1" dirty="0">
                        <a:solidFill>
                          <a:srgbClr val="FFFFFF"/>
                        </a:solidFill>
                        <a:effectLst/>
                      </a:endParaRP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939393"/>
                    </a:solidFill>
                  </a:tcPr>
                </a:tc>
              </a:tr>
              <a:tr h="192879">
                <a:tc>
                  <a:txBody>
                    <a:bodyPr/>
                    <a:lstStyle/>
                    <a:p>
                      <a:pPr algn="l" fontAlgn="t"/>
                      <a:r>
                        <a:rPr lang="en-US" sz="1400" b="0" dirty="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IgA1</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0.6 - 3</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160 (monomer)</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5.5 </a:t>
                      </a:r>
                      <a:br>
                        <a:rPr lang="en-US" sz="1400" b="0" dirty="0">
                          <a:solidFill>
                            <a:srgbClr val="0B0B0B"/>
                          </a:solidFill>
                          <a:effectLst/>
                        </a:rPr>
                      </a:br>
                      <a:endParaRPr lang="en-US" sz="1400" b="0" dirty="0">
                        <a:solidFill>
                          <a:srgbClr val="0B0B0B"/>
                        </a:solidFill>
                        <a:effectLst/>
                      </a:endParaRP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r h="316097">
                <a:tc>
                  <a:txBody>
                    <a:bodyPr/>
                    <a:lstStyle/>
                    <a:p>
                      <a:pPr algn="l" fontAlgn="t"/>
                      <a:r>
                        <a:rPr lang="en-US" sz="1400" b="0" dirty="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IgA2</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0.06 - 0.6</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160 (monomer)</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5.5</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r h="281354">
                <a:tc>
                  <a:txBody>
                    <a:bodyPr/>
                    <a:lstStyle/>
                    <a:p>
                      <a:pPr algn="l" fontAlgn="t"/>
                      <a:r>
                        <a:rPr lang="en-US" sz="1400" b="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IgM</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1.5</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970 (pentamer)</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5-10</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r h="309489">
                <a:tc>
                  <a:txBody>
                    <a:bodyPr/>
                    <a:lstStyle/>
                    <a:p>
                      <a:pPr algn="l" fontAlgn="t"/>
                      <a:r>
                        <a:rPr lang="en-US" sz="1400" b="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err="1">
                          <a:solidFill>
                            <a:srgbClr val="0B0B0B"/>
                          </a:solidFill>
                          <a:effectLst/>
                        </a:rPr>
                        <a:t>IgE</a:t>
                      </a:r>
                      <a:endParaRPr lang="en-US" sz="1400" b="0" dirty="0">
                        <a:solidFill>
                          <a:srgbClr val="0B0B0B"/>
                        </a:solidFill>
                        <a:effectLst/>
                      </a:endParaRP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5 x 10</a:t>
                      </a:r>
                      <a:r>
                        <a:rPr lang="en-US" sz="1400" b="0" baseline="30000" dirty="0">
                          <a:solidFill>
                            <a:srgbClr val="0B0B0B"/>
                          </a:solidFill>
                          <a:effectLst/>
                        </a:rPr>
                        <a:t>-5</a:t>
                      </a:r>
                      <a:endParaRPr lang="en-US" sz="1400" b="0" dirty="0">
                        <a:solidFill>
                          <a:srgbClr val="0B0B0B"/>
                        </a:solidFill>
                        <a:effectLst/>
                      </a:endParaRP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188</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2</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r h="295421">
                <a:tc>
                  <a:txBody>
                    <a:bodyPr/>
                    <a:lstStyle/>
                    <a:p>
                      <a:pPr algn="l" fontAlgn="t"/>
                      <a:r>
                        <a:rPr lang="en-US" sz="1400" b="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IgG1</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3.8 - 11.4</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146</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23</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r h="341077">
                <a:tc>
                  <a:txBody>
                    <a:bodyPr/>
                    <a:lstStyle/>
                    <a:p>
                      <a:pPr algn="l" fontAlgn="t"/>
                      <a:r>
                        <a:rPr lang="en-US" sz="1400" b="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IgG2</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1.5 - 6.9</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146</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23</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r h="341077">
                <a:tc>
                  <a:txBody>
                    <a:bodyPr/>
                    <a:lstStyle/>
                    <a:p>
                      <a:pPr algn="l" fontAlgn="t"/>
                      <a:r>
                        <a:rPr lang="en-US" sz="1400" b="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IgG3</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0.2 - 1.7</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165 </a:t>
                      </a:r>
                      <a:br>
                        <a:rPr lang="en-US" sz="1400" b="0" dirty="0">
                          <a:solidFill>
                            <a:srgbClr val="0B0B0B"/>
                          </a:solidFill>
                          <a:effectLst/>
                        </a:rPr>
                      </a:br>
                      <a:endParaRPr lang="en-US" sz="1400" b="0" dirty="0">
                        <a:solidFill>
                          <a:srgbClr val="0B0B0B"/>
                        </a:solidFill>
                        <a:effectLst/>
                      </a:endParaRP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7</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r h="341077">
                <a:tc>
                  <a:txBody>
                    <a:bodyPr/>
                    <a:lstStyle/>
                    <a:p>
                      <a:pPr algn="l" fontAlgn="t"/>
                      <a:r>
                        <a:rPr lang="en-US" sz="1400" b="0">
                          <a:solidFill>
                            <a:srgbClr val="0B0B0B"/>
                          </a:solidFill>
                          <a:effectLst/>
                        </a:rPr>
                        <a:t>Human</a:t>
                      </a:r>
                    </a:p>
                  </a:txBody>
                  <a:tcPr marL="27685" marR="27685" marT="11074" marB="1107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IgG4</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0.08 - 1.4</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a:solidFill>
                            <a:srgbClr val="0B0B0B"/>
                          </a:solidFill>
                          <a:effectLst/>
                        </a:rPr>
                        <a:t>146</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c>
                  <a:txBody>
                    <a:bodyPr/>
                    <a:lstStyle/>
                    <a:p>
                      <a:pPr algn="ctr" fontAlgn="t"/>
                      <a:r>
                        <a:rPr lang="en-US" sz="1400" b="0" dirty="0">
                          <a:solidFill>
                            <a:srgbClr val="0B0B0B"/>
                          </a:solidFill>
                          <a:effectLst/>
                        </a:rPr>
                        <a:t>23</a:t>
                      </a:r>
                    </a:p>
                  </a:txBody>
                  <a:tcPr marL="27685" marR="27685" marT="11074" marB="1107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ECEC"/>
                    </a:solidFill>
                  </a:tcPr>
                </a:tc>
              </a:tr>
            </a:tbl>
          </a:graphicData>
        </a:graphic>
      </p:graphicFrame>
      <p:sp>
        <p:nvSpPr>
          <p:cNvPr id="4" name="Slide Number Placeholder 3"/>
          <p:cNvSpPr>
            <a:spLocks noGrp="1"/>
          </p:cNvSpPr>
          <p:nvPr>
            <p:ph type="sldNum" sz="quarter" idx="10"/>
          </p:nvPr>
        </p:nvSpPr>
        <p:spPr/>
        <p:txBody>
          <a:bodyPr/>
          <a:lstStyle/>
          <a:p>
            <a:fld id="{615056BE-6382-47D3-A81B-D50B88C4EBB6}" type="slidenum">
              <a:rPr lang="en-US" altLang="en-US" smtClean="0"/>
              <a:pPr/>
              <a:t>19</a:t>
            </a:fld>
            <a:endParaRPr lang="en-US" altLang="en-US"/>
          </a:p>
        </p:txBody>
      </p:sp>
      <p:sp>
        <p:nvSpPr>
          <p:cNvPr id="6" name="Rectangle 1"/>
          <p:cNvSpPr>
            <a:spLocks noChangeArrowheads="1"/>
          </p:cNvSpPr>
          <p:nvPr/>
        </p:nvSpPr>
        <p:spPr bwMode="auto">
          <a:xfrm>
            <a:off x="715110" y="50795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D4F53"/>
                </a:solidFill>
                <a:effectLst/>
                <a:latin typeface="Arial" panose="020B0604020202020204" pitchFamily="34" charset="0"/>
                <a:cs typeface="Arial" panose="020B0604020202020204" pitchFamily="34" charset="0"/>
              </a:rPr>
              <a:t>+++ = Very Strong Affinity; ++ = Strong affinity; + = Moderate affinity; - = No affinity</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D4F53"/>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4176712" y="6430804"/>
            <a:ext cx="4572000" cy="246221"/>
          </a:xfrm>
          <a:prstGeom prst="rect">
            <a:avLst/>
          </a:prstGeom>
        </p:spPr>
        <p:txBody>
          <a:bodyPr>
            <a:spAutoFit/>
          </a:bodyPr>
          <a:lstStyle/>
          <a:p>
            <a:r>
              <a:rPr lang="en-US" sz="1000" dirty="0" smtClean="0"/>
              <a:t>http://www.ebioscience.com/knowledge-center/antigen/immunoglobulin.htm</a:t>
            </a:r>
            <a:endParaRPr lang="en-US" sz="1000" dirty="0"/>
          </a:p>
        </p:txBody>
      </p:sp>
    </p:spTree>
    <p:extLst>
      <p:ext uri="{BB962C8B-B14F-4D97-AF65-F5344CB8AC3E}">
        <p14:creationId xmlns:p14="http://schemas.microsoft.com/office/powerpoint/2010/main" val="3887058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621213"/>
            <a:ext cx="8253413" cy="2308225"/>
          </a:xfrm>
          <a:prstGeom prst="rect">
            <a:avLst/>
          </a:prstGeom>
          <a:noFill/>
        </p:spPr>
        <p:txBody>
          <a:bodyPr>
            <a:spAutoFit/>
          </a:bodyPr>
          <a:lstStyle/>
          <a:p>
            <a:pPr>
              <a:defRPr/>
            </a:pPr>
            <a:r>
              <a:rPr lang="en-US" b="1" dirty="0">
                <a:solidFill>
                  <a:prstClr val="black"/>
                </a:solidFill>
                <a:effectLst>
                  <a:outerShdw blurRad="38100" dist="38100" dir="2700000" algn="tl">
                    <a:srgbClr val="000000">
                      <a:alpha val="43137"/>
                    </a:srgbClr>
                  </a:outerShdw>
                </a:effectLst>
                <a:cs typeface="Arial" panose="020B0604020202020204" pitchFamily="34" charset="0"/>
              </a:rPr>
              <a:t>Dengue Virus</a:t>
            </a:r>
            <a:endParaRPr lang="en-US" dirty="0">
              <a:solidFill>
                <a:prstClr val="black"/>
              </a:solidFill>
              <a:effectLst>
                <a:outerShdw blurRad="38100" dist="38100" dir="2700000" algn="tl">
                  <a:srgbClr val="000000">
                    <a:alpha val="43137"/>
                  </a:srgbClr>
                </a:outerShdw>
              </a:effectLst>
              <a:cs typeface="Arial" panose="020B0604020202020204" pitchFamily="34" charset="0"/>
            </a:endParaRPr>
          </a:p>
          <a:p>
            <a:pPr>
              <a:defRPr/>
            </a:pPr>
            <a:endParaRPr lang="en-US" dirty="0">
              <a:solidFill>
                <a:prstClr val="black"/>
              </a:solidFill>
              <a:cs typeface="Arial" panose="020B0604020202020204" pitchFamily="34" charset="0"/>
            </a:endParaRPr>
          </a:p>
          <a:p>
            <a:pPr>
              <a:defRPr/>
            </a:pP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Flaviviridae</a:t>
            </a:r>
            <a:r>
              <a:rPr lang="en-US" dirty="0">
                <a:solidFill>
                  <a:prstClr val="black"/>
                </a:solidFill>
                <a:cs typeface="Arial" panose="020B0604020202020204" pitchFamily="34" charset="0"/>
              </a:rPr>
              <a:t>: West Nile Virus, Japanese Encephalitis Virus</a:t>
            </a:r>
          </a:p>
          <a:p>
            <a:pPr>
              <a:defRPr/>
            </a:pPr>
            <a:r>
              <a:rPr lang="en-US" dirty="0">
                <a:solidFill>
                  <a:prstClr val="black"/>
                </a:solidFill>
                <a:cs typeface="Arial" panose="020B0604020202020204" pitchFamily="34" charset="0"/>
              </a:rPr>
              <a:t>	Enveloped, 40-60nm diameter</a:t>
            </a:r>
          </a:p>
          <a:p>
            <a:pPr>
              <a:defRPr/>
            </a:pPr>
            <a:r>
              <a:rPr lang="en-US" dirty="0">
                <a:solidFill>
                  <a:prstClr val="black"/>
                </a:solidFill>
                <a:cs typeface="Arial" panose="020B0604020202020204" pitchFamily="34" charset="0"/>
              </a:rPr>
              <a:t>	Single-stranded +sense RNA virus, single ORF, </a:t>
            </a:r>
            <a:r>
              <a:rPr lang="en-US" dirty="0" err="1">
                <a:solidFill>
                  <a:prstClr val="black"/>
                </a:solidFill>
                <a:cs typeface="Arial" panose="020B0604020202020204" pitchFamily="34" charset="0"/>
              </a:rPr>
              <a:t>polyprotein</a:t>
            </a:r>
            <a:r>
              <a:rPr lang="en-US" dirty="0">
                <a:solidFill>
                  <a:prstClr val="black"/>
                </a:solidFill>
                <a:cs typeface="Arial" panose="020B0604020202020204" pitchFamily="34" charset="0"/>
              </a:rPr>
              <a:t> cleavage</a:t>
            </a:r>
          </a:p>
          <a:p>
            <a:pPr>
              <a:defRPr/>
            </a:pPr>
            <a:r>
              <a:rPr lang="en-US" dirty="0">
                <a:solidFill>
                  <a:prstClr val="black"/>
                </a:solidFill>
                <a:cs typeface="Arial" panose="020B0604020202020204" pitchFamily="34" charset="0"/>
              </a:rPr>
              <a:t>	3 structural, 7 non-structural proteins</a:t>
            </a:r>
          </a:p>
          <a:p>
            <a:pPr>
              <a:defRPr/>
            </a:pPr>
            <a:r>
              <a:rPr lang="en-US" dirty="0">
                <a:solidFill>
                  <a:prstClr val="black"/>
                </a:solidFill>
                <a:cs typeface="Arial" panose="020B0604020202020204" pitchFamily="34" charset="0"/>
              </a:rPr>
              <a:t>	Four serotypes, </a:t>
            </a:r>
            <a:r>
              <a:rPr lang="en-US" b="1" dirty="0" err="1">
                <a:solidFill>
                  <a:prstClr val="black"/>
                </a:solidFill>
                <a:cs typeface="Arial" panose="020B0604020202020204" pitchFamily="34" charset="0"/>
              </a:rPr>
              <a:t>antigenically</a:t>
            </a:r>
            <a:r>
              <a:rPr lang="en-US" b="1" dirty="0">
                <a:solidFill>
                  <a:prstClr val="black"/>
                </a:solidFill>
                <a:cs typeface="Arial" panose="020B0604020202020204" pitchFamily="34" charset="0"/>
              </a:rPr>
              <a:t> distinct</a:t>
            </a:r>
          </a:p>
          <a:p>
            <a:pPr>
              <a:defRPr/>
            </a:pPr>
            <a:r>
              <a:rPr lang="en-US" dirty="0">
                <a:solidFill>
                  <a:prstClr val="black"/>
                </a:solidFill>
                <a:cs typeface="Arial" panose="020B0604020202020204" pitchFamily="34" charset="0"/>
              </a:rPr>
              <a:t>	</a:t>
            </a:r>
          </a:p>
        </p:txBody>
      </p:sp>
      <p:pic>
        <p:nvPicPr>
          <p:cNvPr id="5" name="Content Placeholder 3" descr="illustra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088" y="638175"/>
            <a:ext cx="7340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09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265488" y="4295775"/>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200">
                <a:solidFill>
                  <a:prstClr val="black"/>
                </a:solidFill>
                <a:latin typeface="Calibri" panose="020F0502020204030204" pitchFamily="34" charset="0"/>
              </a:rPr>
              <a:t>virustaxonomyonline.org</a:t>
            </a:r>
          </a:p>
        </p:txBody>
      </p:sp>
      <p:sp>
        <p:nvSpPr>
          <p:cNvPr id="8" name="TextBox 7"/>
          <p:cNvSpPr txBox="1">
            <a:spLocks noChangeArrowheads="1"/>
          </p:cNvSpPr>
          <p:nvPr/>
        </p:nvSpPr>
        <p:spPr bwMode="auto">
          <a:xfrm>
            <a:off x="7072313" y="4500563"/>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a:solidFill>
                  <a:prstClr val="black"/>
                </a:solidFill>
                <a:latin typeface="Calibri" panose="020F0502020204030204" pitchFamily="34" charset="0"/>
              </a:rPr>
              <a:t>Wu, et al, 2000</a:t>
            </a:r>
          </a:p>
        </p:txBody>
      </p:sp>
      <p:pic>
        <p:nvPicPr>
          <p:cNvPr id="9" name="Picture 8" descr="orf.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642938"/>
            <a:ext cx="6553200"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6343650" y="4143375"/>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a:solidFill>
                  <a:prstClr val="black"/>
                </a:solidFill>
                <a:latin typeface="Calibri" panose="020F0502020204030204" pitchFamily="34" charset="0"/>
              </a:rPr>
              <a:t>Rothman, 2004</a:t>
            </a:r>
          </a:p>
        </p:txBody>
      </p:sp>
      <p:sp>
        <p:nvSpPr>
          <p:cNvPr id="11" name="Slide Number Placeholder 5"/>
          <p:cNvSpPr>
            <a:spLocks noGrp="1"/>
          </p:cNvSpPr>
          <p:nvPr>
            <p:ph type="sldNum" sz="quarter" idx="10"/>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2EF12F-32BE-4A96-9F46-3F778E499D63}" type="slidenum">
              <a:rPr lang="en-US" altLang="en-US">
                <a:solidFill>
                  <a:srgbClr val="B01C2E"/>
                </a:solidFill>
                <a:latin typeface="Futura Bk" pitchFamily="34" charset="0"/>
              </a:rPr>
              <a:pPr eaLnBrk="1" hangingPunct="1"/>
              <a:t>2</a:t>
            </a:fld>
            <a:endParaRPr lang="en-US" altLang="en-US">
              <a:solidFill>
                <a:srgbClr val="B01C2E"/>
              </a:solidFill>
              <a:latin typeface="Futura Bk" pitchFamily="34" charset="0"/>
            </a:endParaRPr>
          </a:p>
        </p:txBody>
      </p:sp>
      <p:pic>
        <p:nvPicPr>
          <p:cNvPr id="38916" name="Picture 4" descr="http://www.nature.com/nature/journal/v427/n6972/images/nature02165-f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48" y="1263846"/>
            <a:ext cx="8501316" cy="2677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30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1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par>
                                <p:cTn id="30" presetID="10" presetClass="entr" presetSubtype="0" fill="hold" nodeType="withEffect">
                                  <p:stCondLst>
                                    <p:cond delay="200"/>
                                  </p:stCondLst>
                                  <p:childTnLst>
                                    <p:set>
                                      <p:cBhvr>
                                        <p:cTn id="31" dur="1" fill="hold">
                                          <p:stCondLst>
                                            <p:cond delay="0"/>
                                          </p:stCondLst>
                                        </p:cTn>
                                        <p:tgtEl>
                                          <p:spTgt spid="38916"/>
                                        </p:tgtEl>
                                        <p:attrNameLst>
                                          <p:attrName>style.visibility</p:attrName>
                                        </p:attrNameLst>
                                      </p:cBhvr>
                                      <p:to>
                                        <p:strVal val="visible"/>
                                      </p:to>
                                    </p:set>
                                    <p:animEffect transition="in" filter="fade">
                                      <p:cBhvr>
                                        <p:cTn id="32" dur="500"/>
                                        <p:tgtEl>
                                          <p:spTgt spid="389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par>
                                <p:cTn id="38" presetID="10" presetClass="exit" presetSubtype="0" fill="hold" nodeType="withEffect">
                                  <p:stCondLst>
                                    <p:cond delay="0"/>
                                  </p:stCondLst>
                                  <p:childTnLst>
                                    <p:animEffect transition="out" filter="fade">
                                      <p:cBhvr>
                                        <p:cTn id="39" dur="500"/>
                                        <p:tgtEl>
                                          <p:spTgt spid="38916"/>
                                        </p:tgtEl>
                                      </p:cBhvr>
                                    </p:animEffect>
                                    <p:set>
                                      <p:cBhvr>
                                        <p:cTn id="40" dur="1" fill="hold">
                                          <p:stCondLst>
                                            <p:cond delay="499"/>
                                          </p:stCondLst>
                                        </p:cTn>
                                        <p:tgtEl>
                                          <p:spTgt spid="389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xit" presetSubtype="0" fill="hold"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026"/>
                                        </p:tgtEl>
                                      </p:cBhvr>
                                    </p:animEffect>
                                    <p:set>
                                      <p:cBhvr>
                                        <p:cTn id="55" dur="1" fill="hold">
                                          <p:stCondLst>
                                            <p:cond delay="499"/>
                                          </p:stCondLst>
                                        </p:cTn>
                                        <p:tgtEl>
                                          <p:spTgt spid="102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fade">
                                      <p:cBhvr>
                                        <p:cTn id="63" dur="500"/>
                                        <p:tgtEl>
                                          <p:spTgt spid="4">
                                            <p:txEl>
                                              <p:pRg st="5" end="5"/>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Effect transition="in" filter="fade">
                                      <p:cBhvr>
                                        <p:cTn id="6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1"/>
          <p:cNvSpPr>
            <a:spLocks noGrp="1"/>
          </p:cNvSpPr>
          <p:nvPr>
            <p:ph type="sldNum" sz="quarter" idx="10"/>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1BD161-F15B-42E8-88B2-C5036AEE212A}" type="slidenum">
              <a:rPr lang="en-PH" altLang="en-US">
                <a:solidFill>
                  <a:srgbClr val="B01C2E"/>
                </a:solidFill>
                <a:latin typeface="Futura Bk" pitchFamily="34" charset="0"/>
              </a:rPr>
              <a:pPr eaLnBrk="1" hangingPunct="1"/>
              <a:t>20</a:t>
            </a:fld>
            <a:endParaRPr lang="en-PH" altLang="en-US">
              <a:solidFill>
                <a:srgbClr val="B01C2E"/>
              </a:solidFill>
              <a:latin typeface="Futura Bk" pitchFamily="34" charset="0"/>
            </a:endParaRPr>
          </a:p>
        </p:txBody>
      </p:sp>
      <p:pic>
        <p:nvPicPr>
          <p:cNvPr id="471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06513"/>
            <a:ext cx="805338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438400" y="1687513"/>
            <a:ext cx="838200" cy="838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itle 1"/>
          <p:cNvSpPr txBox="1">
            <a:spLocks/>
          </p:cNvSpPr>
          <p:nvPr/>
        </p:nvSpPr>
        <p:spPr>
          <a:xfrm>
            <a:off x="457200" y="457200"/>
            <a:ext cx="8229600" cy="1143000"/>
          </a:xfrm>
          <a:prstGeom prst="rect">
            <a:avLst/>
          </a:prstGeom>
        </p:spPr>
        <p:txBody>
          <a:bodyPr/>
          <a:lstStyle/>
          <a:p>
            <a:pPr>
              <a:defRPr/>
            </a:pPr>
            <a:r>
              <a:rPr lang="en-US" sz="4400" dirty="0" smtClean="0">
                <a:solidFill>
                  <a:prstClr val="black"/>
                </a:solidFill>
                <a:effectLst>
                  <a:outerShdw blurRad="38100" dist="38100" dir="2700000" algn="tl">
                    <a:srgbClr val="000000">
                      <a:alpha val="43137"/>
                    </a:srgbClr>
                  </a:outerShdw>
                </a:effectLst>
                <a:cs typeface="Arial" panose="020B0604020202020204" pitchFamily="34" charset="0"/>
              </a:rPr>
              <a:t>NS1 and Pathogenesis</a:t>
            </a:r>
            <a:endParaRPr lang="en-US" sz="4400" dirty="0">
              <a:solidFill>
                <a:prstClr val="black"/>
              </a:solidFill>
              <a:effectLst>
                <a:outerShdw blurRad="38100" dist="38100" dir="2700000" algn="tl">
                  <a:srgbClr val="000000">
                    <a:alpha val="43137"/>
                  </a:srgbClr>
                </a:outerShdw>
              </a:effectLst>
              <a:cs typeface="Arial" panose="020B0604020202020204" pitchFamily="34" charset="0"/>
            </a:endParaRPr>
          </a:p>
        </p:txBody>
      </p:sp>
      <p:sp>
        <p:nvSpPr>
          <p:cNvPr id="9" name="Oval 8"/>
          <p:cNvSpPr/>
          <p:nvPr/>
        </p:nvSpPr>
        <p:spPr>
          <a:xfrm>
            <a:off x="990600" y="5943600"/>
            <a:ext cx="2743200" cy="152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n-GB">
              <a:solidFill>
                <a:prstClr val="black"/>
              </a:solidFill>
            </a:endParaRPr>
          </a:p>
        </p:txBody>
      </p:sp>
      <p:sp>
        <p:nvSpPr>
          <p:cNvPr id="10" name="Oval 9"/>
          <p:cNvSpPr/>
          <p:nvPr/>
        </p:nvSpPr>
        <p:spPr>
          <a:xfrm>
            <a:off x="3733800" y="5943600"/>
            <a:ext cx="2743200" cy="152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n-GB">
              <a:solidFill>
                <a:prstClr val="black"/>
              </a:solidFill>
            </a:endParaRPr>
          </a:p>
        </p:txBody>
      </p:sp>
      <p:grpSp>
        <p:nvGrpSpPr>
          <p:cNvPr id="2" name="Group 18"/>
          <p:cNvGrpSpPr>
            <a:grpSpLocks/>
          </p:cNvGrpSpPr>
          <p:nvPr/>
        </p:nvGrpSpPr>
        <p:grpSpPr bwMode="auto">
          <a:xfrm>
            <a:off x="1371600" y="3962400"/>
            <a:ext cx="1292225" cy="1174750"/>
            <a:chOff x="2730981" y="3311294"/>
            <a:chExt cx="1292377" cy="1174935"/>
          </a:xfrm>
        </p:grpSpPr>
        <p:sp>
          <p:nvSpPr>
            <p:cNvPr id="13" name="Freeform 12"/>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4" name="Freeform 13"/>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5" name="Freeform 14"/>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6" name="Freeform 15"/>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7" name="Freeform 16"/>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8" name="Freeform 17"/>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12" name="TextBox 11"/>
          <p:cNvSpPr txBox="1"/>
          <p:nvPr/>
        </p:nvSpPr>
        <p:spPr>
          <a:xfrm>
            <a:off x="1600200" y="4343400"/>
            <a:ext cx="838200" cy="369888"/>
          </a:xfrm>
          <a:prstGeom prst="rect">
            <a:avLst/>
          </a:prstGeom>
          <a:noFill/>
        </p:spPr>
        <p:txBody>
          <a:bodyPr>
            <a:spAutoFit/>
          </a:bodyPr>
          <a:lstStyle/>
          <a:p>
            <a:pPr fontAlgn="base">
              <a:spcBef>
                <a:spcPct val="0"/>
              </a:spcBef>
              <a:spcAft>
                <a:spcPct val="0"/>
              </a:spcAft>
              <a:defRPr/>
            </a:pPr>
            <a:r>
              <a:rPr lang="en-GB" dirty="0">
                <a:solidFill>
                  <a:prstClr val="white"/>
                </a:solidFill>
                <a:effectLst>
                  <a:outerShdw blurRad="38100" dist="38100" dir="2700000" algn="tl">
                    <a:srgbClr val="000000">
                      <a:alpha val="43137"/>
                    </a:srgbClr>
                  </a:outerShdw>
                </a:effectLst>
                <a:latin typeface="Arial" charset="0"/>
                <a:cs typeface="Arial" charset="0"/>
              </a:rPr>
              <a:t>NS1</a:t>
            </a:r>
          </a:p>
        </p:txBody>
      </p:sp>
      <p:sp>
        <p:nvSpPr>
          <p:cNvPr id="20" name="Oval 19"/>
          <p:cNvSpPr/>
          <p:nvPr/>
        </p:nvSpPr>
        <p:spPr>
          <a:xfrm>
            <a:off x="2454275" y="415925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1" name="Freeform 20"/>
          <p:cNvSpPr/>
          <p:nvPr/>
        </p:nvSpPr>
        <p:spPr>
          <a:xfrm>
            <a:off x="2097088" y="4932363"/>
            <a:ext cx="204787" cy="176212"/>
          </a:xfrm>
          <a:custGeom>
            <a:avLst/>
            <a:gdLst>
              <a:gd name="connsiteX0" fmla="*/ 204952 w 204952"/>
              <a:gd name="connsiteY0" fmla="*/ 33822 h 175712"/>
              <a:gd name="connsiteX1" fmla="*/ 78827 w 204952"/>
              <a:gd name="connsiteY1" fmla="*/ 33822 h 175712"/>
              <a:gd name="connsiteX2" fmla="*/ 63062 w 204952"/>
              <a:gd name="connsiteY2" fmla="*/ 81118 h 175712"/>
              <a:gd name="connsiteX3" fmla="*/ 31531 w 204952"/>
              <a:gd name="connsiteY3" fmla="*/ 112650 h 175712"/>
              <a:gd name="connsiteX4" fmla="*/ 0 w 204952"/>
              <a:gd name="connsiteY4" fmla="*/ 175712 h 17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52" h="175712">
                <a:moveTo>
                  <a:pt x="204952" y="33822"/>
                </a:moveTo>
                <a:cubicBezTo>
                  <a:pt x="159764" y="18759"/>
                  <a:pt x="129560" y="0"/>
                  <a:pt x="78827" y="33822"/>
                </a:cubicBezTo>
                <a:cubicBezTo>
                  <a:pt x="65000" y="43040"/>
                  <a:pt x="71612" y="66868"/>
                  <a:pt x="63062" y="81118"/>
                </a:cubicBezTo>
                <a:cubicBezTo>
                  <a:pt x="55415" y="93864"/>
                  <a:pt x="42041" y="102139"/>
                  <a:pt x="31531" y="112650"/>
                </a:cubicBezTo>
                <a:cubicBezTo>
                  <a:pt x="13415" y="166997"/>
                  <a:pt x="27515" y="148195"/>
                  <a:pt x="0" y="175712"/>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black"/>
              </a:solidFill>
            </a:endParaRPr>
          </a:p>
        </p:txBody>
      </p:sp>
      <p:sp>
        <p:nvSpPr>
          <p:cNvPr id="25" name="Oval 24"/>
          <p:cNvSpPr/>
          <p:nvPr/>
        </p:nvSpPr>
        <p:spPr>
          <a:xfrm>
            <a:off x="5715000" y="57912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6" name="Oval 25"/>
          <p:cNvSpPr/>
          <p:nvPr/>
        </p:nvSpPr>
        <p:spPr>
          <a:xfrm>
            <a:off x="4800600" y="57912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7" name="Oval 26"/>
          <p:cNvSpPr/>
          <p:nvPr/>
        </p:nvSpPr>
        <p:spPr>
          <a:xfrm>
            <a:off x="2971800" y="57912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nvGrpSpPr>
          <p:cNvPr id="3" name="Group 34"/>
          <p:cNvGrpSpPr>
            <a:grpSpLocks/>
          </p:cNvGrpSpPr>
          <p:nvPr/>
        </p:nvGrpSpPr>
        <p:grpSpPr bwMode="auto">
          <a:xfrm>
            <a:off x="1960563" y="5367338"/>
            <a:ext cx="466725" cy="531812"/>
            <a:chOff x="1959934" y="5367668"/>
            <a:chExt cx="467833" cy="531631"/>
          </a:xfrm>
        </p:grpSpPr>
        <p:sp>
          <p:nvSpPr>
            <p:cNvPr id="22" name="Rectangle 21"/>
            <p:cNvSpPr/>
            <p:nvPr/>
          </p:nvSpPr>
          <p:spPr>
            <a:xfrm>
              <a:off x="2133382" y="5715212"/>
              <a:ext cx="76381" cy="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3" name="Rectangle 22"/>
            <p:cNvSpPr/>
            <p:nvPr/>
          </p:nvSpPr>
          <p:spPr>
            <a:xfrm>
              <a:off x="2133382" y="5607298"/>
              <a:ext cx="76381" cy="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4" name="Oval 23"/>
            <p:cNvSpPr/>
            <p:nvPr/>
          </p:nvSpPr>
          <p:spPr>
            <a:xfrm>
              <a:off x="2133382" y="5823125"/>
              <a:ext cx="76381" cy="76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8" name="Isosceles Triangle 27"/>
            <p:cNvSpPr/>
            <p:nvPr/>
          </p:nvSpPr>
          <p:spPr>
            <a:xfrm>
              <a:off x="2232040" y="5507320"/>
              <a:ext cx="76381" cy="761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9" name="Oval 28"/>
            <p:cNvSpPr/>
            <p:nvPr/>
          </p:nvSpPr>
          <p:spPr>
            <a:xfrm>
              <a:off x="2189077" y="5421625"/>
              <a:ext cx="76381" cy="76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0" name="Oval 29"/>
            <p:cNvSpPr/>
            <p:nvPr/>
          </p:nvSpPr>
          <p:spPr>
            <a:xfrm>
              <a:off x="2275005" y="5421625"/>
              <a:ext cx="76381" cy="76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1" name="Rectangle 30"/>
            <p:cNvSpPr/>
            <p:nvPr/>
          </p:nvSpPr>
          <p:spPr>
            <a:xfrm>
              <a:off x="2351386" y="5367668"/>
              <a:ext cx="76381" cy="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2" name="Isosceles Triangle 31"/>
            <p:cNvSpPr/>
            <p:nvPr/>
          </p:nvSpPr>
          <p:spPr>
            <a:xfrm>
              <a:off x="2047453" y="5520016"/>
              <a:ext cx="74790" cy="761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3" name="Oval 32"/>
            <p:cNvSpPr/>
            <p:nvPr/>
          </p:nvSpPr>
          <p:spPr>
            <a:xfrm>
              <a:off x="1959934" y="5475581"/>
              <a:ext cx="76381" cy="76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4" name="Rectangle 33"/>
            <p:cNvSpPr/>
            <p:nvPr/>
          </p:nvSpPr>
          <p:spPr>
            <a:xfrm>
              <a:off x="2057001" y="5421625"/>
              <a:ext cx="76381" cy="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4" name="Group 35"/>
          <p:cNvGrpSpPr>
            <a:grpSpLocks/>
          </p:cNvGrpSpPr>
          <p:nvPr/>
        </p:nvGrpSpPr>
        <p:grpSpPr bwMode="auto">
          <a:xfrm>
            <a:off x="4114800" y="5389563"/>
            <a:ext cx="468313" cy="530225"/>
            <a:chOff x="1959934" y="5367668"/>
            <a:chExt cx="467833" cy="531631"/>
          </a:xfrm>
        </p:grpSpPr>
        <p:sp>
          <p:nvSpPr>
            <p:cNvPr id="37" name="Rectangle 36"/>
            <p:cNvSpPr/>
            <p:nvPr/>
          </p:nvSpPr>
          <p:spPr>
            <a:xfrm>
              <a:off x="2134380" y="5714661"/>
              <a:ext cx="76122" cy="76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8" name="Rectangle 37"/>
            <p:cNvSpPr/>
            <p:nvPr/>
          </p:nvSpPr>
          <p:spPr>
            <a:xfrm>
              <a:off x="2134380" y="5606424"/>
              <a:ext cx="76122" cy="76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9" name="Oval 38"/>
            <p:cNvSpPr/>
            <p:nvPr/>
          </p:nvSpPr>
          <p:spPr>
            <a:xfrm>
              <a:off x="2134380" y="5822897"/>
              <a:ext cx="76122" cy="76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0" name="Isosceles Triangle 39"/>
            <p:cNvSpPr/>
            <p:nvPr/>
          </p:nvSpPr>
          <p:spPr>
            <a:xfrm>
              <a:off x="2232704" y="5507738"/>
              <a:ext cx="76122" cy="76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1" name="Oval 40"/>
            <p:cNvSpPr/>
            <p:nvPr/>
          </p:nvSpPr>
          <p:spPr>
            <a:xfrm>
              <a:off x="2188300" y="5420194"/>
              <a:ext cx="76122" cy="76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2" name="Oval 41"/>
            <p:cNvSpPr/>
            <p:nvPr/>
          </p:nvSpPr>
          <p:spPr>
            <a:xfrm>
              <a:off x="2275523" y="5420194"/>
              <a:ext cx="76122" cy="76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3" name="Rectangle 42"/>
            <p:cNvSpPr/>
            <p:nvPr/>
          </p:nvSpPr>
          <p:spPr>
            <a:xfrm>
              <a:off x="2351645" y="5367668"/>
              <a:ext cx="76122" cy="76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4" name="Isosceles Triangle 43"/>
            <p:cNvSpPr/>
            <p:nvPr/>
          </p:nvSpPr>
          <p:spPr>
            <a:xfrm>
              <a:off x="2047158" y="5520472"/>
              <a:ext cx="76122" cy="76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5" name="Oval 44"/>
            <p:cNvSpPr/>
            <p:nvPr/>
          </p:nvSpPr>
          <p:spPr>
            <a:xfrm>
              <a:off x="1959934" y="5475904"/>
              <a:ext cx="76122" cy="76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6" name="Rectangle 45"/>
            <p:cNvSpPr/>
            <p:nvPr/>
          </p:nvSpPr>
          <p:spPr>
            <a:xfrm>
              <a:off x="2056673" y="5420194"/>
              <a:ext cx="77707" cy="76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47" name="TextBox 46"/>
          <p:cNvSpPr txBox="1"/>
          <p:nvPr/>
        </p:nvSpPr>
        <p:spPr>
          <a:xfrm>
            <a:off x="685800" y="6248400"/>
            <a:ext cx="2133600" cy="461963"/>
          </a:xfrm>
          <a:prstGeom prst="rect">
            <a:avLst/>
          </a:prstGeom>
          <a:noFill/>
        </p:spPr>
        <p:txBody>
          <a:bodyPr>
            <a:spAutoFit/>
          </a:bodyPr>
          <a:lstStyle/>
          <a:p>
            <a:pPr fontAlgn="base">
              <a:spcBef>
                <a:spcPct val="0"/>
              </a:spcBef>
              <a:spcAft>
                <a:spcPct val="0"/>
              </a:spcAft>
              <a:defRPr/>
            </a:pPr>
            <a:r>
              <a:rPr lang="en-GB" sz="1200" dirty="0">
                <a:solidFill>
                  <a:prstClr val="white">
                    <a:lumMod val="50000"/>
                  </a:prstClr>
                </a:solidFill>
                <a:latin typeface="Arial" charset="0"/>
                <a:cs typeface="Arial" charset="0"/>
              </a:rPr>
              <a:t>GAGs: heparan </a:t>
            </a:r>
            <a:r>
              <a:rPr lang="en-GB" sz="1200" dirty="0" err="1">
                <a:solidFill>
                  <a:prstClr val="white">
                    <a:lumMod val="50000"/>
                  </a:prstClr>
                </a:solidFill>
                <a:latin typeface="Arial" charset="0"/>
                <a:cs typeface="Arial" charset="0"/>
              </a:rPr>
              <a:t>sulfate</a:t>
            </a:r>
            <a:r>
              <a:rPr lang="en-GB" sz="1200" dirty="0">
                <a:solidFill>
                  <a:prstClr val="white">
                    <a:lumMod val="50000"/>
                  </a:prstClr>
                </a:solidFill>
                <a:latin typeface="Arial" charset="0"/>
                <a:cs typeface="Arial" charset="0"/>
              </a:rPr>
              <a:t> (HS) / </a:t>
            </a:r>
            <a:r>
              <a:rPr lang="en-GB" sz="1200" dirty="0" err="1">
                <a:solidFill>
                  <a:prstClr val="white">
                    <a:lumMod val="50000"/>
                  </a:prstClr>
                </a:solidFill>
                <a:latin typeface="Arial" charset="0"/>
                <a:cs typeface="Arial" charset="0"/>
              </a:rPr>
              <a:t>chondroitin</a:t>
            </a:r>
            <a:r>
              <a:rPr lang="en-GB" sz="1200" dirty="0">
                <a:solidFill>
                  <a:prstClr val="white">
                    <a:lumMod val="50000"/>
                  </a:prstClr>
                </a:solidFill>
                <a:latin typeface="Arial" charset="0"/>
                <a:cs typeface="Arial" charset="0"/>
              </a:rPr>
              <a:t> </a:t>
            </a:r>
            <a:r>
              <a:rPr lang="en-GB" sz="1200" dirty="0" err="1">
                <a:solidFill>
                  <a:prstClr val="white">
                    <a:lumMod val="50000"/>
                  </a:prstClr>
                </a:solidFill>
                <a:latin typeface="Arial" charset="0"/>
                <a:cs typeface="Arial" charset="0"/>
              </a:rPr>
              <a:t>sulfate</a:t>
            </a:r>
            <a:r>
              <a:rPr lang="en-GB" sz="1200" dirty="0">
                <a:solidFill>
                  <a:prstClr val="white">
                    <a:lumMod val="50000"/>
                  </a:prstClr>
                </a:solidFill>
                <a:latin typeface="Arial" charset="0"/>
                <a:cs typeface="Arial" charset="0"/>
              </a:rPr>
              <a:t> (CS)</a:t>
            </a:r>
          </a:p>
        </p:txBody>
      </p:sp>
      <p:cxnSp>
        <p:nvCxnSpPr>
          <p:cNvPr id="49" name="Straight Arrow Connector 48"/>
          <p:cNvCxnSpPr>
            <a:stCxn id="47" idx="0"/>
          </p:cNvCxnSpPr>
          <p:nvPr/>
        </p:nvCxnSpPr>
        <p:spPr>
          <a:xfrm rot="5400000" flipH="1" flipV="1">
            <a:off x="1638300" y="58293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rot="10800000">
            <a:off x="2286000" y="5105400"/>
            <a:ext cx="609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3276600" y="6019800"/>
            <a:ext cx="1143000" cy="276225"/>
          </a:xfrm>
          <a:prstGeom prst="rect">
            <a:avLst/>
          </a:prstGeom>
          <a:noFill/>
        </p:spPr>
        <p:txBody>
          <a:bodyPr>
            <a:spAutoFit/>
          </a:bodyPr>
          <a:lstStyle/>
          <a:p>
            <a:pPr fontAlgn="base">
              <a:spcBef>
                <a:spcPct val="0"/>
              </a:spcBef>
              <a:spcAft>
                <a:spcPct val="0"/>
              </a:spcAft>
              <a:defRPr/>
            </a:pPr>
            <a:r>
              <a:rPr lang="en-GB" sz="1200" dirty="0">
                <a:solidFill>
                  <a:prstClr val="white">
                    <a:lumMod val="50000"/>
                  </a:prstClr>
                </a:solidFill>
                <a:latin typeface="Arial" charset="0"/>
                <a:cs typeface="Arial" charset="0"/>
              </a:rPr>
              <a:t>Host cells</a:t>
            </a:r>
          </a:p>
        </p:txBody>
      </p:sp>
      <p:cxnSp>
        <p:nvCxnSpPr>
          <p:cNvPr id="57" name="Straight Arrow Connector 56"/>
          <p:cNvCxnSpPr/>
          <p:nvPr/>
        </p:nvCxnSpPr>
        <p:spPr>
          <a:xfrm rot="10800000" flipV="1">
            <a:off x="2667000" y="4038600"/>
            <a:ext cx="381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3048000" y="3810000"/>
            <a:ext cx="1143000" cy="461963"/>
          </a:xfrm>
          <a:prstGeom prst="rect">
            <a:avLst/>
          </a:prstGeom>
          <a:noFill/>
        </p:spPr>
        <p:txBody>
          <a:bodyPr>
            <a:spAutoFit/>
          </a:bodyPr>
          <a:lstStyle/>
          <a:p>
            <a:pPr fontAlgn="base">
              <a:spcBef>
                <a:spcPct val="0"/>
              </a:spcBef>
              <a:spcAft>
                <a:spcPct val="0"/>
              </a:spcAft>
              <a:defRPr/>
            </a:pPr>
            <a:r>
              <a:rPr lang="en-GB" sz="1200" dirty="0">
                <a:solidFill>
                  <a:prstClr val="white">
                    <a:lumMod val="50000"/>
                  </a:prstClr>
                </a:solidFill>
                <a:latin typeface="Arial" charset="0"/>
                <a:cs typeface="Arial" charset="0"/>
              </a:rPr>
              <a:t>ELK/KLE </a:t>
            </a:r>
            <a:r>
              <a:rPr lang="en-GB" sz="1200" dirty="0" err="1">
                <a:solidFill>
                  <a:prstClr val="white">
                    <a:lumMod val="50000"/>
                  </a:prstClr>
                </a:solidFill>
                <a:latin typeface="Arial" charset="0"/>
                <a:cs typeface="Arial" charset="0"/>
              </a:rPr>
              <a:t>integrin</a:t>
            </a:r>
            <a:r>
              <a:rPr lang="en-GB" sz="1200" dirty="0">
                <a:solidFill>
                  <a:prstClr val="white">
                    <a:lumMod val="50000"/>
                  </a:prstClr>
                </a:solidFill>
                <a:latin typeface="Arial" charset="0"/>
                <a:cs typeface="Arial" charset="0"/>
              </a:rPr>
              <a:t> motif</a:t>
            </a:r>
          </a:p>
        </p:txBody>
      </p:sp>
      <p:sp>
        <p:nvSpPr>
          <p:cNvPr id="60" name="TextBox 59"/>
          <p:cNvSpPr txBox="1"/>
          <p:nvPr/>
        </p:nvSpPr>
        <p:spPr>
          <a:xfrm>
            <a:off x="2895600" y="4953000"/>
            <a:ext cx="1143000" cy="461963"/>
          </a:xfrm>
          <a:prstGeom prst="rect">
            <a:avLst/>
          </a:prstGeom>
          <a:noFill/>
        </p:spPr>
        <p:txBody>
          <a:bodyPr>
            <a:spAutoFit/>
          </a:bodyPr>
          <a:lstStyle/>
          <a:p>
            <a:pPr fontAlgn="base">
              <a:spcBef>
                <a:spcPct val="0"/>
              </a:spcBef>
              <a:spcAft>
                <a:spcPct val="0"/>
              </a:spcAft>
              <a:defRPr/>
            </a:pPr>
            <a:r>
              <a:rPr lang="en-GB" sz="1200" dirty="0">
                <a:solidFill>
                  <a:prstClr val="white">
                    <a:lumMod val="50000"/>
                  </a:prstClr>
                </a:solidFill>
                <a:latin typeface="Arial" charset="0"/>
                <a:cs typeface="Arial" charset="0"/>
              </a:rPr>
              <a:t>HS/CS binding site</a:t>
            </a:r>
          </a:p>
        </p:txBody>
      </p:sp>
      <p:sp>
        <p:nvSpPr>
          <p:cNvPr id="61" name="TextBox 60"/>
          <p:cNvSpPr txBox="1"/>
          <p:nvPr/>
        </p:nvSpPr>
        <p:spPr>
          <a:xfrm>
            <a:off x="4495800" y="3035488"/>
            <a:ext cx="4114800" cy="2308324"/>
          </a:xfrm>
          <a:prstGeom prst="rect">
            <a:avLst/>
          </a:prstGeom>
          <a:noFill/>
        </p:spPr>
        <p:txBody>
          <a:bodyPr>
            <a:spAutoFit/>
          </a:bodyPr>
          <a:lstStyle/>
          <a:p>
            <a:pPr fontAlgn="base">
              <a:spcBef>
                <a:spcPct val="0"/>
              </a:spcBef>
              <a:spcAft>
                <a:spcPct val="0"/>
              </a:spcAft>
              <a:defRPr/>
            </a:pPr>
            <a:r>
              <a:rPr lang="en-GB" dirty="0">
                <a:solidFill>
                  <a:srgbClr val="C00000"/>
                </a:solidFill>
                <a:latin typeface="Arial" charset="0"/>
                <a:cs typeface="Arial" charset="0"/>
              </a:rPr>
              <a:t>Role of NS1 in </a:t>
            </a:r>
            <a:r>
              <a:rPr lang="en-GB" dirty="0" err="1">
                <a:solidFill>
                  <a:srgbClr val="C00000"/>
                </a:solidFill>
                <a:latin typeface="Arial" charset="0"/>
                <a:cs typeface="Arial" charset="0"/>
              </a:rPr>
              <a:t>immunopathogenesis</a:t>
            </a:r>
            <a:endParaRPr lang="en-GB" dirty="0">
              <a:solidFill>
                <a:srgbClr val="C00000"/>
              </a:solidFill>
              <a:latin typeface="Arial" charset="0"/>
              <a:cs typeface="Arial" charset="0"/>
            </a:endParaRPr>
          </a:p>
          <a:p>
            <a:pPr marL="342900" indent="-342900" fontAlgn="base">
              <a:spcBef>
                <a:spcPct val="0"/>
              </a:spcBef>
              <a:spcAft>
                <a:spcPct val="0"/>
              </a:spcAft>
              <a:buFontTx/>
              <a:buAutoNum type="arabicPeriod"/>
              <a:defRPr/>
            </a:pPr>
            <a:r>
              <a:rPr lang="en-GB" sz="1400" dirty="0">
                <a:solidFill>
                  <a:prstClr val="black"/>
                </a:solidFill>
                <a:latin typeface="Arial" charset="0"/>
                <a:cs typeface="Arial" charset="0"/>
              </a:rPr>
              <a:t>NS1 binding to GAGs can activate host cell.</a:t>
            </a:r>
          </a:p>
          <a:p>
            <a:pPr marL="342900" indent="-342900" fontAlgn="base">
              <a:spcBef>
                <a:spcPct val="0"/>
              </a:spcBef>
              <a:spcAft>
                <a:spcPct val="0"/>
              </a:spcAft>
              <a:buFontTx/>
              <a:buAutoNum type="arabicPeriod"/>
              <a:defRPr/>
            </a:pPr>
            <a:r>
              <a:rPr lang="en-GB" sz="1400" dirty="0">
                <a:solidFill>
                  <a:prstClr val="black"/>
                </a:solidFill>
                <a:latin typeface="Arial" charset="0"/>
                <a:cs typeface="Arial" charset="0"/>
              </a:rPr>
              <a:t>Bound NS1 on cell surface can attract Abs, activate complement and mediate bystander cell damage</a:t>
            </a:r>
          </a:p>
          <a:p>
            <a:pPr marL="342900" indent="-342900" fontAlgn="base">
              <a:spcBef>
                <a:spcPct val="0"/>
              </a:spcBef>
              <a:spcAft>
                <a:spcPct val="0"/>
              </a:spcAft>
              <a:buFontTx/>
              <a:buAutoNum type="arabicPeriod"/>
              <a:defRPr/>
            </a:pPr>
            <a:r>
              <a:rPr lang="en-GB" sz="1400" dirty="0">
                <a:solidFill>
                  <a:prstClr val="black"/>
                </a:solidFill>
                <a:latin typeface="Arial" charset="0"/>
                <a:cs typeface="Arial" charset="0"/>
              </a:rPr>
              <a:t>NS1 has an </a:t>
            </a:r>
            <a:r>
              <a:rPr lang="en-GB" sz="1400" dirty="0" err="1">
                <a:solidFill>
                  <a:prstClr val="black"/>
                </a:solidFill>
                <a:latin typeface="Arial" charset="0"/>
                <a:cs typeface="Arial" charset="0"/>
              </a:rPr>
              <a:t>immunodominant</a:t>
            </a:r>
            <a:r>
              <a:rPr lang="en-GB" sz="1400" dirty="0">
                <a:solidFill>
                  <a:prstClr val="black"/>
                </a:solidFill>
                <a:latin typeface="Arial" charset="0"/>
                <a:cs typeface="Arial" charset="0"/>
              </a:rPr>
              <a:t> cross-reactive epitope to </a:t>
            </a:r>
            <a:r>
              <a:rPr lang="en-GB" sz="1400" dirty="0" err="1">
                <a:solidFill>
                  <a:prstClr val="black"/>
                </a:solidFill>
                <a:latin typeface="Arial" charset="0"/>
                <a:cs typeface="Arial" charset="0"/>
              </a:rPr>
              <a:t>integrins</a:t>
            </a:r>
            <a:r>
              <a:rPr lang="en-GB" sz="1400" dirty="0">
                <a:solidFill>
                  <a:prstClr val="black"/>
                </a:solidFill>
                <a:latin typeface="Arial" charset="0"/>
                <a:cs typeface="Arial" charset="0"/>
              </a:rPr>
              <a:t> (KLE motifs), eliciting autoimmune Abs. </a:t>
            </a:r>
            <a:r>
              <a:rPr lang="en-GB" sz="1400" dirty="0" err="1">
                <a:solidFill>
                  <a:prstClr val="black"/>
                </a:solidFill>
                <a:latin typeface="Arial" charset="0"/>
                <a:cs typeface="Arial" charset="0"/>
              </a:rPr>
              <a:t>autoAbs</a:t>
            </a:r>
            <a:r>
              <a:rPr lang="en-GB" sz="1400" dirty="0">
                <a:solidFill>
                  <a:prstClr val="black"/>
                </a:solidFill>
                <a:latin typeface="Arial" charset="0"/>
                <a:cs typeface="Arial" charset="0"/>
              </a:rPr>
              <a:t> binding to cellular </a:t>
            </a:r>
            <a:r>
              <a:rPr lang="en-GB" sz="1400" dirty="0" err="1">
                <a:solidFill>
                  <a:prstClr val="black"/>
                </a:solidFill>
                <a:latin typeface="Arial" charset="0"/>
                <a:cs typeface="Arial" charset="0"/>
              </a:rPr>
              <a:t>integrins</a:t>
            </a:r>
            <a:r>
              <a:rPr lang="en-GB" sz="1400" dirty="0">
                <a:solidFill>
                  <a:prstClr val="black"/>
                </a:solidFill>
                <a:latin typeface="Arial" charset="0"/>
                <a:cs typeface="Arial" charset="0"/>
              </a:rPr>
              <a:t> can cause cell </a:t>
            </a:r>
            <a:r>
              <a:rPr lang="en-GB" sz="1400" dirty="0" smtClean="0">
                <a:solidFill>
                  <a:prstClr val="black"/>
                </a:solidFill>
                <a:latin typeface="Arial" charset="0"/>
                <a:cs typeface="Arial" charset="0"/>
              </a:rPr>
              <a:t>activation (release of factors or death: EC, platelets, fibrinogen).</a:t>
            </a:r>
            <a:endParaRPr lang="en-GB" sz="1400" dirty="0">
              <a:solidFill>
                <a:prstClr val="black"/>
              </a:solidFill>
              <a:latin typeface="Arial" charset="0"/>
              <a:cs typeface="Arial" charset="0"/>
            </a:endParaRPr>
          </a:p>
        </p:txBody>
      </p:sp>
      <p:sp>
        <p:nvSpPr>
          <p:cNvPr id="62" name="TextBox 61"/>
          <p:cNvSpPr txBox="1"/>
          <p:nvPr/>
        </p:nvSpPr>
        <p:spPr>
          <a:xfrm rot="11168473">
            <a:off x="1641500" y="3365592"/>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63" name="TextBox 62"/>
          <p:cNvSpPr txBox="1"/>
          <p:nvPr/>
        </p:nvSpPr>
        <p:spPr>
          <a:xfrm rot="7845203">
            <a:off x="1176041" y="3684277"/>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67" name="TextBox 66"/>
          <p:cNvSpPr txBox="1"/>
          <p:nvPr/>
        </p:nvSpPr>
        <p:spPr>
          <a:xfrm rot="11168473">
            <a:off x="2776242" y="5270592"/>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68" name="TextBox 67"/>
          <p:cNvSpPr txBox="1"/>
          <p:nvPr/>
        </p:nvSpPr>
        <p:spPr>
          <a:xfrm rot="10954549">
            <a:off x="4605041" y="5285609"/>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69" name="TextBox 68"/>
          <p:cNvSpPr txBox="1"/>
          <p:nvPr/>
        </p:nvSpPr>
        <p:spPr>
          <a:xfrm rot="10954549">
            <a:off x="5516421" y="5285225"/>
            <a:ext cx="533400" cy="646331"/>
          </a:xfrm>
          <a:prstGeom prst="rect">
            <a:avLst/>
          </a:prstGeom>
          <a:noFill/>
        </p:spPr>
        <p:txBody>
          <a:bodyPr>
            <a:spAutoFit/>
          </a:bodyPr>
          <a:lstStyle/>
          <a:p>
            <a:pPr fontAlgn="base">
              <a:spcBef>
                <a:spcPct val="0"/>
              </a:spcBef>
              <a:spcAft>
                <a:spcPct val="0"/>
              </a:spcAft>
              <a:defRPr/>
            </a:pPr>
            <a:r>
              <a:rPr lang="en-GB"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59" name="TextBox 85"/>
          <p:cNvSpPr txBox="1">
            <a:spLocks noChangeArrowheads="1"/>
          </p:cNvSpPr>
          <p:nvPr/>
        </p:nvSpPr>
        <p:spPr bwMode="auto">
          <a:xfrm>
            <a:off x="5502166" y="6433364"/>
            <a:ext cx="30322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err="1" smtClean="0">
                <a:solidFill>
                  <a:prstClr val="black"/>
                </a:solidFill>
                <a:latin typeface="Calibri" panose="020F0502020204030204" pitchFamily="34" charset="0"/>
              </a:rPr>
              <a:t>Falconar</a:t>
            </a:r>
            <a:r>
              <a:rPr lang="en-US" altLang="en-US" sz="1200" dirty="0">
                <a:solidFill>
                  <a:prstClr val="black"/>
                </a:solidFill>
                <a:latin typeface="Calibri" panose="020F0502020204030204" pitchFamily="34" charset="0"/>
              </a:rPr>
              <a:t> </a:t>
            </a:r>
            <a:r>
              <a:rPr lang="en-US" altLang="en-US" sz="1200" dirty="0" smtClean="0">
                <a:solidFill>
                  <a:prstClr val="black"/>
                </a:solidFill>
                <a:latin typeface="Calibri" panose="020F0502020204030204" pitchFamily="34" charset="0"/>
              </a:rPr>
              <a:t>AK. </a:t>
            </a:r>
            <a:r>
              <a:rPr lang="en-US" altLang="en-US" sz="1200" dirty="0" err="1" smtClean="0">
                <a:solidFill>
                  <a:prstClr val="black"/>
                </a:solidFill>
                <a:latin typeface="Calibri" panose="020F0502020204030204" pitchFamily="34" charset="0"/>
              </a:rPr>
              <a:t>Clin</a:t>
            </a:r>
            <a:r>
              <a:rPr lang="en-US" altLang="en-US" sz="1200" dirty="0" smtClean="0">
                <a:solidFill>
                  <a:prstClr val="black"/>
                </a:solidFill>
                <a:latin typeface="Calibri" panose="020F0502020204030204" pitchFamily="34" charset="0"/>
              </a:rPr>
              <a:t>. Vaccine </a:t>
            </a:r>
            <a:r>
              <a:rPr lang="en-US" altLang="en-US" sz="1200" dirty="0" err="1" smtClean="0">
                <a:solidFill>
                  <a:prstClr val="black"/>
                </a:solidFill>
                <a:latin typeface="Calibri" panose="020F0502020204030204" pitchFamily="34" charset="0"/>
              </a:rPr>
              <a:t>Immunol</a:t>
            </a:r>
            <a:r>
              <a:rPr lang="en-US" altLang="en-US" sz="1200" dirty="0" smtClean="0">
                <a:solidFill>
                  <a:prstClr val="black"/>
                </a:solidFill>
                <a:latin typeface="Calibri" panose="020F0502020204030204" pitchFamily="34" charset="0"/>
              </a:rPr>
              <a:t>. 2007</a:t>
            </a:r>
            <a:endParaRPr lang="en-US" altLang="en-US" sz="1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9762642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xEl>
                                              <p:pRg st="0" end="0"/>
                                            </p:txEl>
                                          </p:spTgt>
                                        </p:tgtEl>
                                        <p:attrNameLst>
                                          <p:attrName>style.visibility</p:attrName>
                                        </p:attrNameLst>
                                      </p:cBhvr>
                                      <p:to>
                                        <p:strVal val="visible"/>
                                      </p:to>
                                    </p:set>
                                    <p:animEffect transition="in" filter="fade">
                                      <p:cBhvr>
                                        <p:cTn id="21" dur="500"/>
                                        <p:tgtEl>
                                          <p:spTgt spid="61">
                                            <p:txEl>
                                              <p:pRg st="0" end="0"/>
                                            </p:txEl>
                                          </p:spTgt>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2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nodeType="withEffect">
                                  <p:stCondLst>
                                    <p:cond delay="2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200"/>
                                  </p:stCondLst>
                                  <p:childTnLst>
                                    <p:set>
                                      <p:cBhvr>
                                        <p:cTn id="43" dur="1" fill="hold">
                                          <p:stCondLst>
                                            <p:cond delay="0"/>
                                          </p:stCondLst>
                                        </p:cTn>
                                        <p:tgtEl>
                                          <p:spTgt spid="61">
                                            <p:txEl>
                                              <p:pRg st="1" end="1"/>
                                            </p:txEl>
                                          </p:spTgt>
                                        </p:tgtEl>
                                        <p:attrNameLst>
                                          <p:attrName>style.visibility</p:attrName>
                                        </p:attrNameLst>
                                      </p:cBhvr>
                                      <p:to>
                                        <p:strVal val="visible"/>
                                      </p:to>
                                    </p:set>
                                    <p:animEffect transition="in" filter="fade">
                                      <p:cBhvr>
                                        <p:cTn id="44" dur="500"/>
                                        <p:tgtEl>
                                          <p:spTgt spid="61">
                                            <p:txEl>
                                              <p:pRg st="1" end="1"/>
                                            </p:txEl>
                                          </p:spTgt>
                                        </p:tgtEl>
                                      </p:cBhvr>
                                    </p:animEffect>
                                  </p:childTnLst>
                                </p:cTn>
                              </p:par>
                              <p:par>
                                <p:cTn id="45" presetID="10" presetClass="entr" presetSubtype="0" fill="hold" nodeType="withEffect">
                                  <p:stCondLst>
                                    <p:cond delay="4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60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61">
                                            <p:txEl>
                                              <p:pRg st="2" end="2"/>
                                            </p:txEl>
                                          </p:spTgt>
                                        </p:tgtEl>
                                        <p:attrNameLst>
                                          <p:attrName>style.visibility</p:attrName>
                                        </p:attrNameLst>
                                      </p:cBhvr>
                                      <p:to>
                                        <p:strVal val="visible"/>
                                      </p:to>
                                    </p:set>
                                    <p:animEffect transition="in" filter="fade">
                                      <p:cBhvr>
                                        <p:cTn id="58" dur="500"/>
                                        <p:tgtEl>
                                          <p:spTgt spid="61">
                                            <p:txEl>
                                              <p:pRg st="2" end="2"/>
                                            </p:txEl>
                                          </p:spTgt>
                                        </p:tgtEl>
                                      </p:cBhvr>
                                    </p:animEffect>
                                  </p:childTnLst>
                                </p:cTn>
                              </p:par>
                            </p:childTnLst>
                          </p:cTn>
                        </p:par>
                        <p:par>
                          <p:cTn id="59" fill="hold" nodeType="afterGroup">
                            <p:stCondLst>
                              <p:cond delay="500"/>
                            </p:stCondLst>
                            <p:childTnLst>
                              <p:par>
                                <p:cTn id="60" presetID="10" presetClass="entr" presetSubtype="0" fill="hold"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par>
                                <p:cTn id="63" presetID="10"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par>
                                <p:cTn id="66" presetID="10" presetClass="exit" presetSubtype="0" fill="hold" grpId="1" nodeType="withEffect">
                                  <p:stCondLst>
                                    <p:cond delay="0"/>
                                  </p:stCondLst>
                                  <p:childTnLst>
                                    <p:animEffect transition="out" filter="fade">
                                      <p:cBhvr>
                                        <p:cTn id="67" dur="500"/>
                                        <p:tgtEl>
                                          <p:spTgt spid="60"/>
                                        </p:tgtEl>
                                      </p:cBhvr>
                                    </p:animEffect>
                                    <p:set>
                                      <p:cBhvr>
                                        <p:cTn id="68" dur="1" fill="hold">
                                          <p:stCondLst>
                                            <p:cond delay="499"/>
                                          </p:stCondLst>
                                        </p:cTn>
                                        <p:tgtEl>
                                          <p:spTgt spid="6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61">
                                            <p:txEl>
                                              <p:pRg st="3" end="3"/>
                                            </p:txEl>
                                          </p:spTgt>
                                        </p:tgtEl>
                                        <p:attrNameLst>
                                          <p:attrName>style.visibility</p:attrName>
                                        </p:attrNameLst>
                                      </p:cBhvr>
                                      <p:to>
                                        <p:strVal val="visible"/>
                                      </p:to>
                                    </p:set>
                                    <p:animEffect transition="in" filter="fade">
                                      <p:cBhvr>
                                        <p:cTn id="76" dur="500"/>
                                        <p:tgtEl>
                                          <p:spTgt spid="61">
                                            <p:txEl>
                                              <p:pRg st="3" end="3"/>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par>
                                <p:cTn id="83" presetID="10" presetClass="entr" presetSubtype="0" fill="hold" grpId="0" nodeType="withEffect">
                                  <p:stCondLst>
                                    <p:cond delay="30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0" nodeType="withEffect">
                                  <p:stCondLst>
                                    <p:cond delay="30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30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30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par>
                          <p:cTn id="95" fill="hold" nodeType="afterGroup">
                            <p:stCondLst>
                              <p:cond delay="800"/>
                            </p:stCondLst>
                            <p:childTnLst>
                              <p:par>
                                <p:cTn id="96" presetID="10" presetClass="entr" presetSubtype="0" fill="hold"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10" presetClass="entr" presetSubtype="0" fill="hold"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500"/>
                                        <p:tgtEl>
                                          <p:spTgt spid="68"/>
                                        </p:tgtEl>
                                      </p:cBhvr>
                                    </p:animEffect>
                                  </p:childTnLst>
                                </p:cTn>
                              </p:par>
                              <p:par>
                                <p:cTn id="102" presetID="10" presetClass="entr" presetSubtype="0" fill="hold"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p:bldP spid="20" grpId="0" animBg="1"/>
      <p:bldP spid="25" grpId="0" animBg="1"/>
      <p:bldP spid="26" grpId="0" animBg="1"/>
      <p:bldP spid="27" grpId="0" animBg="1"/>
      <p:bldP spid="47" grpId="0"/>
      <p:bldP spid="56" grpId="0"/>
      <p:bldP spid="58" grpId="0"/>
      <p:bldP spid="60" grpId="0"/>
      <p:bldP spid="6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21</a:t>
            </a:fld>
            <a:endParaRPr lang="en-US" altLang="en-US"/>
          </a:p>
        </p:txBody>
      </p:sp>
      <p:pic>
        <p:nvPicPr>
          <p:cNvPr id="61442" name="Picture 2" descr="http://www.austincc.edu/apreview/NursingPics/ImmunoPics/Pictur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8" y="660306"/>
            <a:ext cx="8465668" cy="54715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36777" y="6477000"/>
            <a:ext cx="4572000" cy="246221"/>
          </a:xfrm>
          <a:prstGeom prst="rect">
            <a:avLst/>
          </a:prstGeom>
        </p:spPr>
        <p:txBody>
          <a:bodyPr>
            <a:spAutoFit/>
          </a:bodyPr>
          <a:lstStyle/>
          <a:p>
            <a:r>
              <a:rPr lang="en-US" sz="1000" dirty="0" smtClean="0"/>
              <a:t>http://www.austincc.edu/apreview/PhysText/Immuno.html</a:t>
            </a:r>
            <a:endParaRPr lang="en-US" sz="1000" dirty="0"/>
          </a:p>
        </p:txBody>
      </p:sp>
    </p:spTree>
    <p:extLst>
      <p:ext uri="{BB962C8B-B14F-4D97-AF65-F5344CB8AC3E}">
        <p14:creationId xmlns:p14="http://schemas.microsoft.com/office/powerpoint/2010/main" val="36837494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08153" y="2632737"/>
            <a:ext cx="426496" cy="399357"/>
            <a:chOff x="1069040" y="1885504"/>
            <a:chExt cx="426496" cy="399357"/>
          </a:xfrm>
        </p:grpSpPr>
        <p:pic>
          <p:nvPicPr>
            <p:cNvPr id="21" name="Picture 20"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69040" y="1986885"/>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16918879">
              <a:off x="1111191" y="1900517"/>
              <a:ext cx="399357" cy="369332"/>
            </a:xfrm>
            <a:prstGeom prst="rect">
              <a:avLst/>
            </a:prstGeom>
            <a:noFill/>
          </p:spPr>
          <p:txBody>
            <a:bodyPr wrap="square">
              <a:spAutoFit/>
            </a:bodyPr>
            <a:lstStyle/>
            <a:p>
              <a:pPr fontAlgn="base">
                <a:spcBef>
                  <a:spcPct val="0"/>
                </a:spcBef>
                <a:spcAft>
                  <a:spcPct val="0"/>
                </a:spcAft>
                <a:defRPr/>
              </a:pPr>
              <a:r>
                <a:rPr lang="en-GB"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grpSp>
      <p:sp>
        <p:nvSpPr>
          <p:cNvPr id="2" name="Title 1"/>
          <p:cNvSpPr>
            <a:spLocks noGrp="1"/>
          </p:cNvSpPr>
          <p:nvPr>
            <p:ph type="title"/>
          </p:nvPr>
        </p:nvSpPr>
        <p:spPr/>
        <p:txBody>
          <a:bodyPr/>
          <a:lstStyle/>
          <a:p>
            <a:r>
              <a:rPr lang="en-US" dirty="0" smtClean="0"/>
              <a:t>Integrated pathogenesis</a:t>
            </a:r>
            <a:endParaRPr lang="en-US" dirty="0"/>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22</a:t>
            </a:fld>
            <a:endParaRPr lang="en-US" altLang="en-US"/>
          </a:p>
        </p:txBody>
      </p:sp>
      <p:pic>
        <p:nvPicPr>
          <p:cNvPr id="5" name="Picture 4"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39587" y="1694330"/>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5"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08529" y="1774714"/>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13546" y="1975227"/>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16959" y="1690752"/>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78273" y="1562543"/>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13545" y="1493817"/>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466" name="Picture 2" descr="Exploring the full spectrum of macrophage activ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38084" y="2695106"/>
            <a:ext cx="914400" cy="8606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xploring the full spectrum of macrophage activ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05519" y="2712918"/>
            <a:ext cx="914400" cy="8606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6918879">
            <a:off x="1299887" y="1592132"/>
            <a:ext cx="399357" cy="369332"/>
          </a:xfrm>
          <a:prstGeom prst="rect">
            <a:avLst/>
          </a:prstGeom>
          <a:noFill/>
        </p:spPr>
        <p:txBody>
          <a:bodyPr wrap="square">
            <a:spAutoFit/>
          </a:bodyPr>
          <a:lstStyle/>
          <a:p>
            <a:pPr fontAlgn="base">
              <a:spcBef>
                <a:spcPct val="0"/>
              </a:spcBef>
              <a:spcAft>
                <a:spcPct val="0"/>
              </a:spcAft>
              <a:defRPr/>
            </a:pPr>
            <a:r>
              <a:rPr lang="en-GB"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grpSp>
        <p:nvGrpSpPr>
          <p:cNvPr id="12" name="Group 11"/>
          <p:cNvGrpSpPr/>
          <p:nvPr/>
        </p:nvGrpSpPr>
        <p:grpSpPr>
          <a:xfrm>
            <a:off x="1069040" y="1885504"/>
            <a:ext cx="426496" cy="399357"/>
            <a:chOff x="1069040" y="1885504"/>
            <a:chExt cx="426496" cy="399357"/>
          </a:xfrm>
        </p:grpSpPr>
        <p:pic>
          <p:nvPicPr>
            <p:cNvPr id="8" name="Picture 7"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69040" y="1986885"/>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16918879">
              <a:off x="1111191" y="1900517"/>
              <a:ext cx="399357" cy="369332"/>
            </a:xfrm>
            <a:prstGeom prst="rect">
              <a:avLst/>
            </a:prstGeom>
            <a:noFill/>
          </p:spPr>
          <p:txBody>
            <a:bodyPr wrap="square">
              <a:spAutoFit/>
            </a:bodyPr>
            <a:lstStyle/>
            <a:p>
              <a:pPr fontAlgn="base">
                <a:spcBef>
                  <a:spcPct val="0"/>
                </a:spcBef>
                <a:spcAft>
                  <a:spcPct val="0"/>
                </a:spcAft>
                <a:defRPr/>
              </a:pPr>
              <a:r>
                <a:rPr lang="en-GB"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grpSp>
      <p:sp>
        <p:nvSpPr>
          <p:cNvPr id="16" name="TextBox 15"/>
          <p:cNvSpPr txBox="1"/>
          <p:nvPr/>
        </p:nvSpPr>
        <p:spPr>
          <a:xfrm rot="15361520">
            <a:off x="1582494" y="1431947"/>
            <a:ext cx="399357" cy="369332"/>
          </a:xfrm>
          <a:prstGeom prst="rect">
            <a:avLst/>
          </a:prstGeom>
          <a:noFill/>
        </p:spPr>
        <p:txBody>
          <a:bodyPr wrap="square">
            <a:spAutoFit/>
          </a:bodyPr>
          <a:lstStyle/>
          <a:p>
            <a:pPr fontAlgn="base">
              <a:spcBef>
                <a:spcPct val="0"/>
              </a:spcBef>
              <a:spcAft>
                <a:spcPct val="0"/>
              </a:spcAft>
              <a:defRPr/>
            </a:pPr>
            <a:r>
              <a:rPr lang="en-GB"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7" name="TextBox 16"/>
          <p:cNvSpPr txBox="1"/>
          <p:nvPr/>
        </p:nvSpPr>
        <p:spPr>
          <a:xfrm rot="15361520">
            <a:off x="1244702" y="1370721"/>
            <a:ext cx="399357" cy="369332"/>
          </a:xfrm>
          <a:prstGeom prst="rect">
            <a:avLst/>
          </a:prstGeom>
          <a:noFill/>
        </p:spPr>
        <p:txBody>
          <a:bodyPr wrap="square">
            <a:spAutoFit/>
          </a:bodyPr>
          <a:lstStyle/>
          <a:p>
            <a:pPr fontAlgn="base">
              <a:spcBef>
                <a:spcPct val="0"/>
              </a:spcBef>
              <a:spcAft>
                <a:spcPct val="0"/>
              </a:spcAft>
              <a:defRPr/>
            </a:pPr>
            <a:r>
              <a:rPr lang="en-GB"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rPr>
              <a:t>Y</a:t>
            </a:r>
          </a:p>
        </p:txBody>
      </p:sp>
      <p:sp>
        <p:nvSpPr>
          <p:cNvPr id="18" name="TextBox 17"/>
          <p:cNvSpPr txBox="1"/>
          <p:nvPr/>
        </p:nvSpPr>
        <p:spPr>
          <a:xfrm rot="17179943">
            <a:off x="1938405" y="2678175"/>
            <a:ext cx="399357" cy="369332"/>
          </a:xfrm>
          <a:prstGeom prst="rect">
            <a:avLst/>
          </a:prstGeom>
          <a:noFill/>
        </p:spPr>
        <p:txBody>
          <a:bodyPr wrap="square">
            <a:spAutoFit/>
          </a:bodyPr>
          <a:lstStyle/>
          <a:p>
            <a:pPr fontAlgn="base">
              <a:spcBef>
                <a:spcPct val="0"/>
              </a:spcBef>
              <a:spcAft>
                <a:spcPct val="0"/>
              </a:spcAft>
              <a:defRPr/>
            </a:pPr>
            <a:r>
              <a:rPr lang="en-GB" dirty="0">
                <a:ln w="0"/>
                <a:solidFill>
                  <a:schemeClr val="accent1"/>
                </a:solidFill>
                <a:effectLst>
                  <a:outerShdw blurRad="38100" dist="25400" dir="5400000" algn="ctr" rotWithShape="0">
                    <a:srgbClr val="6E747A">
                      <a:alpha val="43000"/>
                    </a:srgbClr>
                  </a:outerShdw>
                </a:effectLst>
                <a:latin typeface="Arial" charset="0"/>
                <a:cs typeface="Arial" charset="0"/>
              </a:rPr>
              <a:t>U</a:t>
            </a:r>
            <a:endParaRPr lang="en-GB"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charset="0"/>
              <a:cs typeface="Arial" charset="0"/>
            </a:endParaRPr>
          </a:p>
        </p:txBody>
      </p:sp>
      <p:pic>
        <p:nvPicPr>
          <p:cNvPr id="23" name="Picture 22"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12147" y="3394950"/>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23"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19919" y="3184895"/>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4"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66984" y="2916403"/>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5"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47668" y="3050649"/>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6"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68692" y="2945624"/>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27"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01460" y="2769502"/>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8"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45959" y="2782457"/>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29"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01459" y="3239748"/>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30" descr="http://www.nature.com/nature/journal/v427/n6972/images/nature02165-f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99749" y="3386240"/>
            <a:ext cx="147919" cy="1607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Cross 18"/>
          <p:cNvSpPr/>
          <p:nvPr/>
        </p:nvSpPr>
        <p:spPr>
          <a:xfrm>
            <a:off x="5237635" y="3066080"/>
            <a:ext cx="228600" cy="209467"/>
          </a:xfrm>
          <a:prstGeom prst="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3" name="Group 18"/>
          <p:cNvGrpSpPr>
            <a:grpSpLocks/>
          </p:cNvGrpSpPr>
          <p:nvPr/>
        </p:nvGrpSpPr>
        <p:grpSpPr bwMode="auto">
          <a:xfrm>
            <a:off x="4264339" y="2552557"/>
            <a:ext cx="108884" cy="202079"/>
            <a:chOff x="2730981" y="3311294"/>
            <a:chExt cx="1292377" cy="1174935"/>
          </a:xfrm>
        </p:grpSpPr>
        <p:sp>
          <p:nvSpPr>
            <p:cNvPr id="34" name="Freeform 33"/>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5" name="Freeform 34"/>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6" name="Freeform 35"/>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7" name="Freeform 36"/>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8" name="Freeform 37"/>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9" name="Freeform 38"/>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40" name="Group 18"/>
          <p:cNvGrpSpPr>
            <a:grpSpLocks/>
          </p:cNvGrpSpPr>
          <p:nvPr/>
        </p:nvGrpSpPr>
        <p:grpSpPr bwMode="auto">
          <a:xfrm>
            <a:off x="4060359" y="2633078"/>
            <a:ext cx="108884" cy="202079"/>
            <a:chOff x="2730981" y="3311294"/>
            <a:chExt cx="1292377" cy="1174935"/>
          </a:xfrm>
        </p:grpSpPr>
        <p:sp>
          <p:nvSpPr>
            <p:cNvPr id="41" name="Freeform 40"/>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2" name="Freeform 41"/>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3" name="Freeform 42"/>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4" name="Freeform 43"/>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5" name="Freeform 44"/>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6" name="Freeform 45"/>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47" name="Group 18"/>
          <p:cNvGrpSpPr>
            <a:grpSpLocks/>
          </p:cNvGrpSpPr>
          <p:nvPr/>
        </p:nvGrpSpPr>
        <p:grpSpPr bwMode="auto">
          <a:xfrm>
            <a:off x="5589378" y="2930270"/>
            <a:ext cx="108884" cy="202079"/>
            <a:chOff x="2730981" y="3311294"/>
            <a:chExt cx="1292377" cy="1174935"/>
          </a:xfrm>
        </p:grpSpPr>
        <p:sp>
          <p:nvSpPr>
            <p:cNvPr id="48" name="Freeform 47"/>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9" name="Freeform 48"/>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0" name="Freeform 49"/>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1" name="Freeform 50"/>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2" name="Freeform 51"/>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3" name="Freeform 52"/>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54" name="Group 18"/>
          <p:cNvGrpSpPr>
            <a:grpSpLocks/>
          </p:cNvGrpSpPr>
          <p:nvPr/>
        </p:nvGrpSpPr>
        <p:grpSpPr bwMode="auto">
          <a:xfrm>
            <a:off x="5781590" y="2862841"/>
            <a:ext cx="108884" cy="202079"/>
            <a:chOff x="2730981" y="3311294"/>
            <a:chExt cx="1292377" cy="1174935"/>
          </a:xfrm>
        </p:grpSpPr>
        <p:sp>
          <p:nvSpPr>
            <p:cNvPr id="55" name="Freeform 54"/>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6" name="Freeform 55"/>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7" name="Freeform 56"/>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8" name="Freeform 57"/>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9" name="Freeform 58"/>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0" name="Freeform 59"/>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61" name="Group 18"/>
          <p:cNvGrpSpPr>
            <a:grpSpLocks/>
          </p:cNvGrpSpPr>
          <p:nvPr/>
        </p:nvGrpSpPr>
        <p:grpSpPr bwMode="auto">
          <a:xfrm>
            <a:off x="5593881" y="2660484"/>
            <a:ext cx="108884" cy="202079"/>
            <a:chOff x="2730981" y="3311294"/>
            <a:chExt cx="1292377" cy="1174935"/>
          </a:xfrm>
        </p:grpSpPr>
        <p:sp>
          <p:nvSpPr>
            <p:cNvPr id="62" name="Freeform 61"/>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3" name="Freeform 62"/>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4" name="Freeform 63"/>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5" name="Freeform 64"/>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6" name="Freeform 65"/>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7" name="Freeform 66"/>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68" name="Group 18"/>
          <p:cNvGrpSpPr>
            <a:grpSpLocks/>
          </p:cNvGrpSpPr>
          <p:nvPr/>
        </p:nvGrpSpPr>
        <p:grpSpPr bwMode="auto">
          <a:xfrm>
            <a:off x="5713570" y="3170813"/>
            <a:ext cx="108884" cy="202079"/>
            <a:chOff x="2730981" y="3311294"/>
            <a:chExt cx="1292377" cy="1174935"/>
          </a:xfrm>
        </p:grpSpPr>
        <p:sp>
          <p:nvSpPr>
            <p:cNvPr id="69" name="Freeform 68"/>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0" name="Freeform 69"/>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1" name="Freeform 70"/>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2" name="Freeform 71"/>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3" name="Freeform 72"/>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4" name="Freeform 73"/>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75" name="Group 18"/>
          <p:cNvGrpSpPr>
            <a:grpSpLocks/>
          </p:cNvGrpSpPr>
          <p:nvPr/>
        </p:nvGrpSpPr>
        <p:grpSpPr bwMode="auto">
          <a:xfrm>
            <a:off x="5911863" y="3131809"/>
            <a:ext cx="108884" cy="202079"/>
            <a:chOff x="2730981" y="3311294"/>
            <a:chExt cx="1292377" cy="1174935"/>
          </a:xfrm>
        </p:grpSpPr>
        <p:sp>
          <p:nvSpPr>
            <p:cNvPr id="76" name="Freeform 75"/>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7" name="Freeform 76"/>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8" name="Freeform 77"/>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9" name="Freeform 78"/>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80" name="Freeform 79"/>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81" name="Freeform 80"/>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32" name="TextBox 31"/>
          <p:cNvSpPr txBox="1"/>
          <p:nvPr/>
        </p:nvSpPr>
        <p:spPr>
          <a:xfrm>
            <a:off x="3657600" y="2402750"/>
            <a:ext cx="1190068" cy="307777"/>
          </a:xfrm>
          <a:prstGeom prst="rect">
            <a:avLst/>
          </a:prstGeom>
          <a:noFill/>
        </p:spPr>
        <p:txBody>
          <a:bodyPr wrap="square" rtlCol="0">
            <a:spAutoFit/>
          </a:bodyPr>
          <a:lstStyle/>
          <a:p>
            <a:r>
              <a:rPr lang="en-US" sz="1400" dirty="0" smtClean="0"/>
              <a:t>mNS1</a:t>
            </a:r>
            <a:endParaRPr lang="en-US" sz="1400" dirty="0"/>
          </a:p>
        </p:txBody>
      </p:sp>
      <p:sp>
        <p:nvSpPr>
          <p:cNvPr id="83" name="TextBox 82"/>
          <p:cNvSpPr txBox="1"/>
          <p:nvPr/>
        </p:nvSpPr>
        <p:spPr>
          <a:xfrm>
            <a:off x="4520325" y="3572303"/>
            <a:ext cx="1190068" cy="523220"/>
          </a:xfrm>
          <a:prstGeom prst="rect">
            <a:avLst/>
          </a:prstGeom>
          <a:noFill/>
        </p:spPr>
        <p:txBody>
          <a:bodyPr wrap="square" rtlCol="0">
            <a:spAutoFit/>
          </a:bodyPr>
          <a:lstStyle/>
          <a:p>
            <a:r>
              <a:rPr lang="en-US" sz="1400" dirty="0" smtClean="0"/>
              <a:t>Viral particles</a:t>
            </a:r>
            <a:endParaRPr lang="en-US" sz="1400" dirty="0"/>
          </a:p>
        </p:txBody>
      </p:sp>
      <p:sp>
        <p:nvSpPr>
          <p:cNvPr id="84" name="TextBox 83"/>
          <p:cNvSpPr txBox="1"/>
          <p:nvPr/>
        </p:nvSpPr>
        <p:spPr>
          <a:xfrm>
            <a:off x="5586201" y="3479858"/>
            <a:ext cx="1190068" cy="307777"/>
          </a:xfrm>
          <a:prstGeom prst="rect">
            <a:avLst/>
          </a:prstGeom>
          <a:noFill/>
        </p:spPr>
        <p:txBody>
          <a:bodyPr wrap="square" rtlCol="0">
            <a:spAutoFit/>
          </a:bodyPr>
          <a:lstStyle/>
          <a:p>
            <a:r>
              <a:rPr lang="en-US" sz="1400" dirty="0" smtClean="0"/>
              <a:t>sNS1</a:t>
            </a:r>
            <a:endParaRPr lang="en-US" sz="1400" dirty="0"/>
          </a:p>
        </p:txBody>
      </p:sp>
      <p:sp>
        <p:nvSpPr>
          <p:cNvPr id="86" name="TextBox 85"/>
          <p:cNvSpPr txBox="1"/>
          <p:nvPr/>
        </p:nvSpPr>
        <p:spPr>
          <a:xfrm>
            <a:off x="3778821" y="3264414"/>
            <a:ext cx="294389" cy="369332"/>
          </a:xfrm>
          <a:prstGeom prst="rect">
            <a:avLst/>
          </a:prstGeom>
          <a:noFill/>
        </p:spPr>
        <p:txBody>
          <a:bodyPr wrap="square" rtlCol="0">
            <a:spAutoFit/>
          </a:bodyPr>
          <a:lstStyle/>
          <a:p>
            <a:r>
              <a:rPr lang="en-US" dirty="0" smtClean="0"/>
              <a:t>*</a:t>
            </a:r>
            <a:endParaRPr lang="en-US" dirty="0"/>
          </a:p>
        </p:txBody>
      </p:sp>
      <p:sp>
        <p:nvSpPr>
          <p:cNvPr id="87" name="TextBox 86"/>
          <p:cNvSpPr txBox="1"/>
          <p:nvPr/>
        </p:nvSpPr>
        <p:spPr>
          <a:xfrm>
            <a:off x="3952713" y="3317463"/>
            <a:ext cx="294389" cy="369332"/>
          </a:xfrm>
          <a:prstGeom prst="rect">
            <a:avLst/>
          </a:prstGeom>
          <a:noFill/>
        </p:spPr>
        <p:txBody>
          <a:bodyPr wrap="square" rtlCol="0">
            <a:spAutoFit/>
          </a:bodyPr>
          <a:lstStyle/>
          <a:p>
            <a:r>
              <a:rPr lang="en-US" dirty="0" smtClean="0"/>
              <a:t>*</a:t>
            </a:r>
            <a:endParaRPr lang="en-US" dirty="0"/>
          </a:p>
        </p:txBody>
      </p:sp>
      <p:sp>
        <p:nvSpPr>
          <p:cNvPr id="88" name="TextBox 87"/>
          <p:cNvSpPr txBox="1"/>
          <p:nvPr/>
        </p:nvSpPr>
        <p:spPr>
          <a:xfrm>
            <a:off x="4099907" y="3407826"/>
            <a:ext cx="294389" cy="369332"/>
          </a:xfrm>
          <a:prstGeom prst="rect">
            <a:avLst/>
          </a:prstGeom>
          <a:noFill/>
        </p:spPr>
        <p:txBody>
          <a:bodyPr wrap="square" rtlCol="0">
            <a:spAutoFit/>
          </a:bodyPr>
          <a:lstStyle/>
          <a:p>
            <a:r>
              <a:rPr lang="en-US" dirty="0" smtClean="0"/>
              <a:t>*</a:t>
            </a:r>
            <a:endParaRPr lang="en-US" dirty="0"/>
          </a:p>
        </p:txBody>
      </p:sp>
      <p:sp>
        <p:nvSpPr>
          <p:cNvPr id="89" name="TextBox 88"/>
          <p:cNvSpPr txBox="1"/>
          <p:nvPr/>
        </p:nvSpPr>
        <p:spPr>
          <a:xfrm>
            <a:off x="2969579" y="3478234"/>
            <a:ext cx="1190068" cy="523220"/>
          </a:xfrm>
          <a:prstGeom prst="rect">
            <a:avLst/>
          </a:prstGeom>
          <a:noFill/>
        </p:spPr>
        <p:txBody>
          <a:bodyPr wrap="square" rtlCol="0">
            <a:spAutoFit/>
          </a:bodyPr>
          <a:lstStyle/>
          <a:p>
            <a:pPr algn="r"/>
            <a:r>
              <a:rPr lang="en-US" sz="1400" dirty="0" smtClean="0"/>
              <a:t>Ag presentation</a:t>
            </a:r>
            <a:endParaRPr lang="en-US" sz="1400" dirty="0"/>
          </a:p>
        </p:txBody>
      </p:sp>
      <p:pic>
        <p:nvPicPr>
          <p:cNvPr id="90" name="Picture 2" descr="Exploring the full spectrum of macrophage activ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94067" y="1306530"/>
            <a:ext cx="753035" cy="72877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Exploring the full spectrum of macrophage activa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557862" y="1332986"/>
            <a:ext cx="712692" cy="72877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618565" y="3516976"/>
            <a:ext cx="1630150" cy="307777"/>
          </a:xfrm>
          <a:prstGeom prst="rect">
            <a:avLst/>
          </a:prstGeom>
          <a:noFill/>
        </p:spPr>
        <p:txBody>
          <a:bodyPr wrap="square" rtlCol="0">
            <a:spAutoFit/>
          </a:bodyPr>
          <a:lstStyle/>
          <a:p>
            <a:pPr algn="r"/>
            <a:r>
              <a:rPr lang="en-US" sz="1400" dirty="0" smtClean="0"/>
              <a:t>Typical infection</a:t>
            </a:r>
            <a:endParaRPr lang="en-US" sz="1400" dirty="0"/>
          </a:p>
        </p:txBody>
      </p:sp>
      <p:sp>
        <p:nvSpPr>
          <p:cNvPr id="93" name="TextBox 92"/>
          <p:cNvSpPr txBox="1"/>
          <p:nvPr/>
        </p:nvSpPr>
        <p:spPr>
          <a:xfrm>
            <a:off x="202211" y="2643385"/>
            <a:ext cx="1630150" cy="307777"/>
          </a:xfrm>
          <a:prstGeom prst="rect">
            <a:avLst/>
          </a:prstGeom>
          <a:noFill/>
        </p:spPr>
        <p:txBody>
          <a:bodyPr wrap="square" rtlCol="0">
            <a:spAutoFit/>
          </a:bodyPr>
          <a:lstStyle/>
          <a:p>
            <a:pPr algn="r"/>
            <a:r>
              <a:rPr lang="en-US" sz="1400" dirty="0" smtClean="0"/>
              <a:t>ADE</a:t>
            </a:r>
            <a:endParaRPr lang="en-US" sz="1400" dirty="0"/>
          </a:p>
        </p:txBody>
      </p:sp>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0342" y="2813356"/>
            <a:ext cx="432219" cy="442592"/>
          </a:xfrm>
          <a:prstGeom prst="rect">
            <a:avLst/>
          </a:prstGeom>
        </p:spPr>
      </p:pic>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6451" y="3314748"/>
            <a:ext cx="432219" cy="442592"/>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4639" y="2952358"/>
            <a:ext cx="432219" cy="442592"/>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4604" y="2789502"/>
            <a:ext cx="432219" cy="442592"/>
          </a:xfrm>
          <a:prstGeom prst="rect">
            <a:avLst/>
          </a:prstGeom>
        </p:spPr>
      </p:pic>
      <p:sp>
        <p:nvSpPr>
          <p:cNvPr id="94" name="Oval 93"/>
          <p:cNvSpPr/>
          <p:nvPr/>
        </p:nvSpPr>
        <p:spPr>
          <a:xfrm>
            <a:off x="6924186" y="4840940"/>
            <a:ext cx="554073" cy="121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Oval 98"/>
          <p:cNvSpPr/>
          <p:nvPr/>
        </p:nvSpPr>
        <p:spPr>
          <a:xfrm>
            <a:off x="7478259" y="4852195"/>
            <a:ext cx="554073" cy="121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Oval 99"/>
          <p:cNvSpPr/>
          <p:nvPr/>
        </p:nvSpPr>
        <p:spPr>
          <a:xfrm>
            <a:off x="8032332" y="4852195"/>
            <a:ext cx="554073" cy="121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1" name="Group 18"/>
          <p:cNvGrpSpPr>
            <a:grpSpLocks/>
          </p:cNvGrpSpPr>
          <p:nvPr/>
        </p:nvGrpSpPr>
        <p:grpSpPr bwMode="auto">
          <a:xfrm>
            <a:off x="7201222" y="4624385"/>
            <a:ext cx="108884" cy="202079"/>
            <a:chOff x="2730981" y="3311294"/>
            <a:chExt cx="1292377" cy="1174935"/>
          </a:xfrm>
        </p:grpSpPr>
        <p:sp>
          <p:nvSpPr>
            <p:cNvPr id="102" name="Freeform 101"/>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03" name="Freeform 102"/>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04" name="Freeform 103"/>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05" name="Freeform 104"/>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06" name="Freeform 105"/>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07" name="Freeform 106"/>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108" name="TextBox 107"/>
          <p:cNvSpPr txBox="1"/>
          <p:nvPr/>
        </p:nvSpPr>
        <p:spPr>
          <a:xfrm rot="15361520">
            <a:off x="5818691" y="2655810"/>
            <a:ext cx="399357" cy="369332"/>
          </a:xfrm>
          <a:prstGeom prst="rect">
            <a:avLst/>
          </a:prstGeom>
          <a:noFill/>
        </p:spPr>
        <p:txBody>
          <a:bodyPr wrap="square">
            <a:spAutoFit/>
          </a:bodyPr>
          <a:lstStyle/>
          <a:p>
            <a:pPr fontAlgn="base">
              <a:spcBef>
                <a:spcPct val="0"/>
              </a:spcBef>
              <a:spcAft>
                <a:spcPct val="0"/>
              </a:spcAft>
              <a:defRPr/>
            </a:pPr>
            <a:r>
              <a:rPr lang="en-GB" dirty="0">
                <a:ln w="0"/>
                <a:gradFill>
                  <a:gsLst>
                    <a:gs pos="21000">
                      <a:srgbClr val="53575C"/>
                    </a:gs>
                    <a:gs pos="88000">
                      <a:srgbClr val="C5C7CA"/>
                    </a:gs>
                  </a:gsLst>
                  <a:lin ang="5400000"/>
                </a:gradFill>
                <a:latin typeface="Arial" charset="0"/>
                <a:cs typeface="Arial" charset="0"/>
              </a:rPr>
              <a:t>Y</a:t>
            </a:r>
          </a:p>
        </p:txBody>
      </p:sp>
      <p:sp>
        <p:nvSpPr>
          <p:cNvPr id="109" name="TextBox 108"/>
          <p:cNvSpPr txBox="1"/>
          <p:nvPr/>
        </p:nvSpPr>
        <p:spPr>
          <a:xfrm rot="15361520">
            <a:off x="5912291" y="2966939"/>
            <a:ext cx="399357" cy="369332"/>
          </a:xfrm>
          <a:prstGeom prst="rect">
            <a:avLst/>
          </a:prstGeom>
          <a:noFill/>
        </p:spPr>
        <p:txBody>
          <a:bodyPr wrap="square">
            <a:spAutoFit/>
          </a:bodyPr>
          <a:lstStyle/>
          <a:p>
            <a:pPr fontAlgn="base">
              <a:spcBef>
                <a:spcPct val="0"/>
              </a:spcBef>
              <a:spcAft>
                <a:spcPct val="0"/>
              </a:spcAft>
              <a:defRPr/>
            </a:pPr>
            <a:r>
              <a:rPr lang="en-GB" b="1" dirty="0">
                <a:ln w="6600">
                  <a:solidFill>
                    <a:schemeClr val="accent2"/>
                  </a:solidFill>
                  <a:prstDash val="solid"/>
                </a:ln>
                <a:solidFill>
                  <a:srgbClr val="FFFFFF"/>
                </a:solidFill>
                <a:effectLst>
                  <a:outerShdw dist="38100" dir="2700000" algn="tl" rotWithShape="0">
                    <a:schemeClr val="accent2"/>
                  </a:outerShdw>
                </a:effectLst>
                <a:latin typeface="Arial" charset="0"/>
                <a:cs typeface="Arial" charset="0"/>
              </a:rPr>
              <a:t>Y</a:t>
            </a:r>
          </a:p>
        </p:txBody>
      </p:sp>
      <p:sp>
        <p:nvSpPr>
          <p:cNvPr id="110" name="TextBox 109"/>
          <p:cNvSpPr txBox="1"/>
          <p:nvPr/>
        </p:nvSpPr>
        <p:spPr>
          <a:xfrm rot="15361520">
            <a:off x="6113408" y="2765049"/>
            <a:ext cx="399357" cy="369332"/>
          </a:xfrm>
          <a:prstGeom prst="rect">
            <a:avLst/>
          </a:prstGeom>
          <a:noFill/>
        </p:spPr>
        <p:txBody>
          <a:bodyPr wrap="square">
            <a:spAutoFit/>
          </a:bodyPr>
          <a:lstStyle/>
          <a:p>
            <a:pPr fontAlgn="base">
              <a:spcBef>
                <a:spcPct val="0"/>
              </a:spcBef>
              <a:spcAft>
                <a:spcPct val="0"/>
              </a:spcAft>
              <a:defRPr/>
            </a:pPr>
            <a:r>
              <a:rPr lang="en-GB" dirty="0">
                <a:ln w="0"/>
                <a:gradFill>
                  <a:gsLst>
                    <a:gs pos="21000">
                      <a:srgbClr val="53575C"/>
                    </a:gs>
                    <a:gs pos="88000">
                      <a:srgbClr val="C5C7CA"/>
                    </a:gs>
                  </a:gsLst>
                  <a:lin ang="5400000"/>
                </a:gradFill>
                <a:latin typeface="Arial" charset="0"/>
                <a:cs typeface="Arial" charset="0"/>
              </a:rPr>
              <a:t>Y</a:t>
            </a:r>
          </a:p>
        </p:txBody>
      </p:sp>
      <p:sp>
        <p:nvSpPr>
          <p:cNvPr id="111" name="TextBox 110"/>
          <p:cNvSpPr txBox="1"/>
          <p:nvPr/>
        </p:nvSpPr>
        <p:spPr>
          <a:xfrm rot="15361520">
            <a:off x="6099581" y="2579655"/>
            <a:ext cx="399357" cy="369332"/>
          </a:xfrm>
          <a:prstGeom prst="rect">
            <a:avLst/>
          </a:prstGeom>
          <a:noFill/>
        </p:spPr>
        <p:txBody>
          <a:bodyPr wrap="square">
            <a:spAutoFit/>
          </a:bodyPr>
          <a:lstStyle/>
          <a:p>
            <a:pPr fontAlgn="base">
              <a:spcBef>
                <a:spcPct val="0"/>
              </a:spcBef>
              <a:spcAft>
                <a:spcPct val="0"/>
              </a:spcAft>
              <a:defRPr/>
            </a:pPr>
            <a:r>
              <a:rPr lang="en-GB" dirty="0">
                <a:ln w="0"/>
                <a:gradFill>
                  <a:gsLst>
                    <a:gs pos="21000">
                      <a:srgbClr val="53575C"/>
                    </a:gs>
                    <a:gs pos="88000">
                      <a:srgbClr val="C5C7CA"/>
                    </a:gs>
                  </a:gsLst>
                  <a:lin ang="5400000"/>
                </a:gradFill>
                <a:latin typeface="Arial" charset="0"/>
                <a:cs typeface="Arial" charset="0"/>
              </a:rPr>
              <a:t>Y</a:t>
            </a:r>
          </a:p>
        </p:txBody>
      </p:sp>
      <p:sp>
        <p:nvSpPr>
          <p:cNvPr id="112" name="TextBox 111"/>
          <p:cNvSpPr txBox="1"/>
          <p:nvPr/>
        </p:nvSpPr>
        <p:spPr>
          <a:xfrm>
            <a:off x="2422404" y="1772466"/>
            <a:ext cx="1190068" cy="307777"/>
          </a:xfrm>
          <a:prstGeom prst="rect">
            <a:avLst/>
          </a:prstGeom>
          <a:noFill/>
        </p:spPr>
        <p:txBody>
          <a:bodyPr wrap="square" rtlCol="0">
            <a:spAutoFit/>
          </a:bodyPr>
          <a:lstStyle/>
          <a:p>
            <a:pPr algn="r"/>
            <a:r>
              <a:rPr lang="en-US" sz="1400" dirty="0" smtClean="0"/>
              <a:t>T-cells</a:t>
            </a:r>
            <a:endParaRPr lang="en-US" sz="1400" dirty="0"/>
          </a:p>
        </p:txBody>
      </p:sp>
      <p:sp>
        <p:nvSpPr>
          <p:cNvPr id="113" name="TextBox 112"/>
          <p:cNvSpPr txBox="1"/>
          <p:nvPr/>
        </p:nvSpPr>
        <p:spPr>
          <a:xfrm>
            <a:off x="4653775" y="1798810"/>
            <a:ext cx="1190068" cy="307777"/>
          </a:xfrm>
          <a:prstGeom prst="rect">
            <a:avLst/>
          </a:prstGeom>
          <a:noFill/>
        </p:spPr>
        <p:txBody>
          <a:bodyPr wrap="square" rtlCol="0">
            <a:spAutoFit/>
          </a:bodyPr>
          <a:lstStyle/>
          <a:p>
            <a:pPr algn="r"/>
            <a:r>
              <a:rPr lang="en-US" sz="1400" dirty="0"/>
              <a:t>B</a:t>
            </a:r>
            <a:r>
              <a:rPr lang="en-US" sz="1400" dirty="0" smtClean="0"/>
              <a:t>-cells</a:t>
            </a:r>
            <a:endParaRPr lang="en-US" sz="1400" dirty="0"/>
          </a:p>
        </p:txBody>
      </p:sp>
      <p:sp>
        <p:nvSpPr>
          <p:cNvPr id="114" name="TextBox 113"/>
          <p:cNvSpPr txBox="1"/>
          <p:nvPr/>
        </p:nvSpPr>
        <p:spPr>
          <a:xfrm>
            <a:off x="7973415" y="3450395"/>
            <a:ext cx="1190068" cy="307777"/>
          </a:xfrm>
          <a:prstGeom prst="rect">
            <a:avLst/>
          </a:prstGeom>
          <a:noFill/>
        </p:spPr>
        <p:txBody>
          <a:bodyPr wrap="square" rtlCol="0">
            <a:spAutoFit/>
          </a:bodyPr>
          <a:lstStyle/>
          <a:p>
            <a:r>
              <a:rPr lang="en-US" sz="1400" dirty="0" smtClean="0"/>
              <a:t>Platelets</a:t>
            </a:r>
            <a:endParaRPr lang="en-US" sz="1400" dirty="0"/>
          </a:p>
        </p:txBody>
      </p:sp>
      <p:sp>
        <p:nvSpPr>
          <p:cNvPr id="115" name="TextBox 114"/>
          <p:cNvSpPr txBox="1"/>
          <p:nvPr/>
        </p:nvSpPr>
        <p:spPr>
          <a:xfrm rot="9372127">
            <a:off x="7158388" y="2617789"/>
            <a:ext cx="399357" cy="369332"/>
          </a:xfrm>
          <a:prstGeom prst="rect">
            <a:avLst/>
          </a:prstGeom>
          <a:noFill/>
        </p:spPr>
        <p:txBody>
          <a:bodyPr wrap="square">
            <a:spAutoFit/>
          </a:bodyPr>
          <a:lstStyle/>
          <a:p>
            <a:pPr fontAlgn="base">
              <a:spcBef>
                <a:spcPct val="0"/>
              </a:spcBef>
              <a:spcAft>
                <a:spcPct val="0"/>
              </a:spcAft>
              <a:defRPr/>
            </a:pPr>
            <a:r>
              <a:rPr lang="en-GB" b="1" dirty="0">
                <a:ln w="6600">
                  <a:solidFill>
                    <a:schemeClr val="accent2"/>
                  </a:solidFill>
                  <a:prstDash val="solid"/>
                </a:ln>
                <a:solidFill>
                  <a:srgbClr val="FFFFFF"/>
                </a:solidFill>
                <a:effectLst>
                  <a:outerShdw dist="38100" dir="2700000" algn="tl" rotWithShape="0">
                    <a:schemeClr val="accent2"/>
                  </a:outerShdw>
                </a:effectLst>
                <a:latin typeface="Arial" charset="0"/>
                <a:cs typeface="Arial" charset="0"/>
              </a:rPr>
              <a:t>Y</a:t>
            </a:r>
          </a:p>
        </p:txBody>
      </p:sp>
      <p:sp>
        <p:nvSpPr>
          <p:cNvPr id="116" name="TextBox 115"/>
          <p:cNvSpPr txBox="1"/>
          <p:nvPr/>
        </p:nvSpPr>
        <p:spPr>
          <a:xfrm rot="9372127">
            <a:off x="7612746" y="2726071"/>
            <a:ext cx="399357" cy="369332"/>
          </a:xfrm>
          <a:prstGeom prst="rect">
            <a:avLst/>
          </a:prstGeom>
          <a:noFill/>
        </p:spPr>
        <p:txBody>
          <a:bodyPr wrap="square">
            <a:spAutoFit/>
          </a:bodyPr>
          <a:lstStyle/>
          <a:p>
            <a:pPr fontAlgn="base">
              <a:spcBef>
                <a:spcPct val="0"/>
              </a:spcBef>
              <a:spcAft>
                <a:spcPct val="0"/>
              </a:spcAft>
              <a:defRPr/>
            </a:pPr>
            <a:r>
              <a:rPr lang="en-GB" b="1" dirty="0">
                <a:ln w="6600">
                  <a:solidFill>
                    <a:schemeClr val="accent2"/>
                  </a:solidFill>
                  <a:prstDash val="solid"/>
                </a:ln>
                <a:solidFill>
                  <a:srgbClr val="FFFFFF"/>
                </a:solidFill>
                <a:effectLst>
                  <a:outerShdw dist="38100" dir="2700000" algn="tl" rotWithShape="0">
                    <a:schemeClr val="accent2"/>
                  </a:outerShdw>
                </a:effectLst>
                <a:latin typeface="Arial" charset="0"/>
                <a:cs typeface="Arial" charset="0"/>
              </a:rPr>
              <a:t>Y</a:t>
            </a:r>
          </a:p>
        </p:txBody>
      </p:sp>
      <p:sp>
        <p:nvSpPr>
          <p:cNvPr id="117" name="TextBox 116"/>
          <p:cNvSpPr txBox="1"/>
          <p:nvPr/>
        </p:nvSpPr>
        <p:spPr>
          <a:xfrm rot="9372127">
            <a:off x="7998153" y="2644042"/>
            <a:ext cx="399357" cy="369332"/>
          </a:xfrm>
          <a:prstGeom prst="rect">
            <a:avLst/>
          </a:prstGeom>
          <a:noFill/>
        </p:spPr>
        <p:txBody>
          <a:bodyPr wrap="square">
            <a:spAutoFit/>
          </a:bodyPr>
          <a:lstStyle/>
          <a:p>
            <a:pPr fontAlgn="base">
              <a:spcBef>
                <a:spcPct val="0"/>
              </a:spcBef>
              <a:spcAft>
                <a:spcPct val="0"/>
              </a:spcAft>
              <a:defRPr/>
            </a:pPr>
            <a:r>
              <a:rPr lang="en-GB" b="1" dirty="0">
                <a:ln w="6600">
                  <a:solidFill>
                    <a:schemeClr val="accent2"/>
                  </a:solidFill>
                  <a:prstDash val="solid"/>
                </a:ln>
                <a:solidFill>
                  <a:srgbClr val="FFFFFF"/>
                </a:solidFill>
                <a:effectLst>
                  <a:outerShdw dist="38100" dir="2700000" algn="tl" rotWithShape="0">
                    <a:schemeClr val="accent2"/>
                  </a:outerShdw>
                </a:effectLst>
                <a:latin typeface="Arial" charset="0"/>
                <a:cs typeface="Arial" charset="0"/>
              </a:rPr>
              <a:t>Y</a:t>
            </a:r>
          </a:p>
        </p:txBody>
      </p:sp>
      <p:sp>
        <p:nvSpPr>
          <p:cNvPr id="118" name="TextBox 117"/>
          <p:cNvSpPr txBox="1"/>
          <p:nvPr/>
        </p:nvSpPr>
        <p:spPr>
          <a:xfrm>
            <a:off x="7027078" y="1771136"/>
            <a:ext cx="1791257" cy="307777"/>
          </a:xfrm>
          <a:prstGeom prst="rect">
            <a:avLst/>
          </a:prstGeom>
          <a:noFill/>
        </p:spPr>
        <p:txBody>
          <a:bodyPr wrap="square" rtlCol="0">
            <a:spAutoFit/>
          </a:bodyPr>
          <a:lstStyle/>
          <a:p>
            <a:r>
              <a:rPr lang="en-US" sz="1400" dirty="0" smtClean="0"/>
              <a:t>Thrombocytopenia</a:t>
            </a:r>
            <a:endParaRPr lang="en-US" sz="1400" dirty="0"/>
          </a:p>
        </p:txBody>
      </p:sp>
      <p:grpSp>
        <p:nvGrpSpPr>
          <p:cNvPr id="119" name="Group 18"/>
          <p:cNvGrpSpPr>
            <a:grpSpLocks/>
          </p:cNvGrpSpPr>
          <p:nvPr/>
        </p:nvGrpSpPr>
        <p:grpSpPr bwMode="auto">
          <a:xfrm>
            <a:off x="7027078" y="4636985"/>
            <a:ext cx="108884" cy="202079"/>
            <a:chOff x="2730981" y="3311294"/>
            <a:chExt cx="1292377" cy="1174935"/>
          </a:xfrm>
        </p:grpSpPr>
        <p:sp>
          <p:nvSpPr>
            <p:cNvPr id="120" name="Freeform 119"/>
            <p:cNvSpPr/>
            <p:nvPr/>
          </p:nvSpPr>
          <p:spPr>
            <a:xfrm rot="4171099">
              <a:off x="3323173" y="3436739"/>
              <a:ext cx="766883" cy="633487"/>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21" name="Freeform 120"/>
            <p:cNvSpPr/>
            <p:nvPr/>
          </p:nvSpPr>
          <p:spPr>
            <a:xfrm rot="8145466">
              <a:off x="3113614" y="3606615"/>
              <a:ext cx="811307" cy="73830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22" name="Freeform 121"/>
            <p:cNvSpPr/>
            <p:nvPr/>
          </p:nvSpPr>
          <p:spPr>
            <a:xfrm rot="10978405">
              <a:off x="2878636" y="3832076"/>
              <a:ext cx="865289" cy="654153"/>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23" name="Freeform 122"/>
            <p:cNvSpPr/>
            <p:nvPr/>
          </p:nvSpPr>
          <p:spPr>
            <a:xfrm rot="15876747">
              <a:off x="2684127" y="3672521"/>
              <a:ext cx="873263" cy="69064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24" name="Freeform 123"/>
            <p:cNvSpPr/>
            <p:nvPr/>
          </p:nvSpPr>
          <p:spPr>
            <a:xfrm rot="19381796">
              <a:off x="2730981" y="3439902"/>
              <a:ext cx="849413" cy="646214"/>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25" name="Freeform 124"/>
            <p:cNvSpPr/>
            <p:nvPr/>
          </p:nvSpPr>
          <p:spPr>
            <a:xfrm rot="21220580">
              <a:off x="2850058" y="3311294"/>
              <a:ext cx="846237" cy="606521"/>
            </a:xfrm>
            <a:custGeom>
              <a:avLst/>
              <a:gdLst>
                <a:gd name="connsiteX0" fmla="*/ 733280 w 1363901"/>
                <a:gd name="connsiteY0" fmla="*/ 331076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733280 w 1363901"/>
                <a:gd name="connsiteY43" fmla="*/ 331076 h 1043706"/>
                <a:gd name="connsiteX0" fmla="*/ 867287 w 1363901"/>
                <a:gd name="connsiteY0" fmla="*/ 131379 h 1043706"/>
                <a:gd name="connsiteX1" fmla="*/ 859404 w 1363901"/>
                <a:gd name="connsiteY1" fmla="*/ 299545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06701 w 1363901"/>
                <a:gd name="connsiteY2" fmla="*/ 2837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64811 w 1363901"/>
                <a:gd name="connsiteY42" fmla="*/ 236482 h 1043706"/>
                <a:gd name="connsiteX43" fmla="*/ 867287 w 1363901"/>
                <a:gd name="connsiteY43" fmla="*/ 131379 h 1043706"/>
                <a:gd name="connsiteX0" fmla="*/ 867287 w 1363901"/>
                <a:gd name="connsiteY0" fmla="*/ 131379 h 1043706"/>
                <a:gd name="connsiteX1" fmla="*/ 867287 w 1363901"/>
                <a:gd name="connsiteY1" fmla="*/ 131379 h 1043706"/>
                <a:gd name="connsiteX2" fmla="*/ 943487 w 1363901"/>
                <a:gd name="connsiteY2" fmla="*/ 131379 h 1043706"/>
                <a:gd name="connsiteX3" fmla="*/ 985528 w 1363901"/>
                <a:gd name="connsiteY3" fmla="*/ 189186 h 1043706"/>
                <a:gd name="connsiteX4" fmla="*/ 1001294 w 1363901"/>
                <a:gd name="connsiteY4" fmla="*/ 126124 h 1043706"/>
                <a:gd name="connsiteX5" fmla="*/ 1095887 w 1363901"/>
                <a:gd name="connsiteY5" fmla="*/ 94593 h 1043706"/>
                <a:gd name="connsiteX6" fmla="*/ 1158949 w 1363901"/>
                <a:gd name="connsiteY6" fmla="*/ 110358 h 1043706"/>
                <a:gd name="connsiteX7" fmla="*/ 1206246 w 1363901"/>
                <a:gd name="connsiteY7" fmla="*/ 315310 h 1043706"/>
                <a:gd name="connsiteX8" fmla="*/ 1316604 w 1363901"/>
                <a:gd name="connsiteY8" fmla="*/ 378372 h 1043706"/>
                <a:gd name="connsiteX9" fmla="*/ 1363901 w 1363901"/>
                <a:gd name="connsiteY9" fmla="*/ 394138 h 1043706"/>
                <a:gd name="connsiteX10" fmla="*/ 1348135 w 1363901"/>
                <a:gd name="connsiteY10" fmla="*/ 567558 h 1043706"/>
                <a:gd name="connsiteX11" fmla="*/ 1316604 w 1363901"/>
                <a:gd name="connsiteY11" fmla="*/ 614855 h 1043706"/>
                <a:gd name="connsiteX12" fmla="*/ 1158949 w 1363901"/>
                <a:gd name="connsiteY12" fmla="*/ 646386 h 1043706"/>
                <a:gd name="connsiteX13" fmla="*/ 1080121 w 1363901"/>
                <a:gd name="connsiteY13" fmla="*/ 725213 h 1043706"/>
                <a:gd name="connsiteX14" fmla="*/ 1048590 w 1363901"/>
                <a:gd name="connsiteY14" fmla="*/ 772510 h 1043706"/>
                <a:gd name="connsiteX15" fmla="*/ 1001294 w 1363901"/>
                <a:gd name="connsiteY15" fmla="*/ 867103 h 1043706"/>
                <a:gd name="connsiteX16" fmla="*/ 953997 w 1363901"/>
                <a:gd name="connsiteY16" fmla="*/ 882869 h 1043706"/>
                <a:gd name="connsiteX17" fmla="*/ 812108 w 1363901"/>
                <a:gd name="connsiteY17" fmla="*/ 867103 h 1043706"/>
                <a:gd name="connsiteX18" fmla="*/ 796342 w 1363901"/>
                <a:gd name="connsiteY18" fmla="*/ 772510 h 1043706"/>
                <a:gd name="connsiteX19" fmla="*/ 607156 w 1363901"/>
                <a:gd name="connsiteY19" fmla="*/ 788276 h 1043706"/>
                <a:gd name="connsiteX20" fmla="*/ 559859 w 1363901"/>
                <a:gd name="connsiteY20" fmla="*/ 835572 h 1043706"/>
                <a:gd name="connsiteX21" fmla="*/ 465266 w 1363901"/>
                <a:gd name="connsiteY21" fmla="*/ 898634 h 1043706"/>
                <a:gd name="connsiteX22" fmla="*/ 402204 w 1363901"/>
                <a:gd name="connsiteY22" fmla="*/ 993227 h 1043706"/>
                <a:gd name="connsiteX23" fmla="*/ 370673 w 1363901"/>
                <a:gd name="connsiteY23" fmla="*/ 1040524 h 1043706"/>
                <a:gd name="connsiteX24" fmla="*/ 291846 w 1363901"/>
                <a:gd name="connsiteY24" fmla="*/ 1024758 h 1043706"/>
                <a:gd name="connsiteX25" fmla="*/ 260315 w 1363901"/>
                <a:gd name="connsiteY25" fmla="*/ 930165 h 1043706"/>
                <a:gd name="connsiteX26" fmla="*/ 228784 w 1363901"/>
                <a:gd name="connsiteY26" fmla="*/ 756745 h 1043706"/>
                <a:gd name="connsiteX27" fmla="*/ 213018 w 1363901"/>
                <a:gd name="connsiteY27" fmla="*/ 662151 h 1043706"/>
                <a:gd name="connsiteX28" fmla="*/ 165721 w 1363901"/>
                <a:gd name="connsiteY28" fmla="*/ 646386 h 1043706"/>
                <a:gd name="connsiteX29" fmla="*/ 23832 w 1363901"/>
                <a:gd name="connsiteY29" fmla="*/ 630620 h 1043706"/>
                <a:gd name="connsiteX30" fmla="*/ 23832 w 1363901"/>
                <a:gd name="connsiteY30" fmla="*/ 409903 h 1043706"/>
                <a:gd name="connsiteX31" fmla="*/ 86894 w 1363901"/>
                <a:gd name="connsiteY31" fmla="*/ 315310 h 1043706"/>
                <a:gd name="connsiteX32" fmla="*/ 165721 w 1363901"/>
                <a:gd name="connsiteY32" fmla="*/ 299545 h 1043706"/>
                <a:gd name="connsiteX33" fmla="*/ 213018 w 1363901"/>
                <a:gd name="connsiteY33" fmla="*/ 283779 h 1043706"/>
                <a:gd name="connsiteX34" fmla="*/ 244549 w 1363901"/>
                <a:gd name="connsiteY34" fmla="*/ 236482 h 1043706"/>
                <a:gd name="connsiteX35" fmla="*/ 323377 w 1363901"/>
                <a:gd name="connsiteY35" fmla="*/ 157655 h 1043706"/>
                <a:gd name="connsiteX36" fmla="*/ 370673 w 1363901"/>
                <a:gd name="connsiteY36" fmla="*/ 63062 h 1043706"/>
                <a:gd name="connsiteX37" fmla="*/ 417970 w 1363901"/>
                <a:gd name="connsiteY37" fmla="*/ 15765 h 1043706"/>
                <a:gd name="connsiteX38" fmla="*/ 496797 w 1363901"/>
                <a:gd name="connsiteY38" fmla="*/ 0 h 1043706"/>
                <a:gd name="connsiteX39" fmla="*/ 559859 w 1363901"/>
                <a:gd name="connsiteY39" fmla="*/ 15765 h 1043706"/>
                <a:gd name="connsiteX40" fmla="*/ 654453 w 1363901"/>
                <a:gd name="connsiteY40" fmla="*/ 78827 h 1043706"/>
                <a:gd name="connsiteX41" fmla="*/ 780577 w 1363901"/>
                <a:gd name="connsiteY41" fmla="*/ 94593 h 1043706"/>
                <a:gd name="connsiteX42" fmla="*/ 791087 w 1363901"/>
                <a:gd name="connsiteY42" fmla="*/ 55179 h 1043706"/>
                <a:gd name="connsiteX43" fmla="*/ 867287 w 1363901"/>
                <a:gd name="connsiteY43" fmla="*/ 131379 h 10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3901" h="1043706">
                  <a:moveTo>
                    <a:pt x="867287" y="131379"/>
                  </a:moveTo>
                  <a:lnTo>
                    <a:pt x="867287" y="131379"/>
                  </a:lnTo>
                  <a:cubicBezTo>
                    <a:pt x="883409" y="127348"/>
                    <a:pt x="927721" y="136634"/>
                    <a:pt x="943487" y="131379"/>
                  </a:cubicBezTo>
                  <a:cubicBezTo>
                    <a:pt x="971895" y="102970"/>
                    <a:pt x="969067" y="227595"/>
                    <a:pt x="985528" y="189186"/>
                  </a:cubicBezTo>
                  <a:cubicBezTo>
                    <a:pt x="994063" y="169270"/>
                    <a:pt x="984843" y="140225"/>
                    <a:pt x="1001294" y="126124"/>
                  </a:cubicBezTo>
                  <a:cubicBezTo>
                    <a:pt x="1026529" y="104494"/>
                    <a:pt x="1095887" y="94593"/>
                    <a:pt x="1095887" y="94593"/>
                  </a:cubicBezTo>
                  <a:cubicBezTo>
                    <a:pt x="1116908" y="99848"/>
                    <a:pt x="1140920" y="98339"/>
                    <a:pt x="1158949" y="110358"/>
                  </a:cubicBezTo>
                  <a:cubicBezTo>
                    <a:pt x="1216700" y="148859"/>
                    <a:pt x="1197168" y="285805"/>
                    <a:pt x="1206246" y="315310"/>
                  </a:cubicBezTo>
                  <a:cubicBezTo>
                    <a:pt x="1222385" y="367762"/>
                    <a:pt x="1277080" y="367080"/>
                    <a:pt x="1316604" y="378372"/>
                  </a:cubicBezTo>
                  <a:cubicBezTo>
                    <a:pt x="1332583" y="382937"/>
                    <a:pt x="1348135" y="388883"/>
                    <a:pt x="1363901" y="394138"/>
                  </a:cubicBezTo>
                  <a:cubicBezTo>
                    <a:pt x="1358646" y="451945"/>
                    <a:pt x="1360297" y="510801"/>
                    <a:pt x="1348135" y="567558"/>
                  </a:cubicBezTo>
                  <a:cubicBezTo>
                    <a:pt x="1344165" y="586085"/>
                    <a:pt x="1334094" y="607567"/>
                    <a:pt x="1316604" y="614855"/>
                  </a:cubicBezTo>
                  <a:cubicBezTo>
                    <a:pt x="1267134" y="635468"/>
                    <a:pt x="1158949" y="646386"/>
                    <a:pt x="1158949" y="646386"/>
                  </a:cubicBezTo>
                  <a:cubicBezTo>
                    <a:pt x="1074864" y="772512"/>
                    <a:pt x="1185227" y="620107"/>
                    <a:pt x="1080121" y="725213"/>
                  </a:cubicBezTo>
                  <a:cubicBezTo>
                    <a:pt x="1066723" y="738611"/>
                    <a:pt x="1059100" y="756744"/>
                    <a:pt x="1048590" y="772510"/>
                  </a:cubicBezTo>
                  <a:cubicBezTo>
                    <a:pt x="1038204" y="803668"/>
                    <a:pt x="1029079" y="844875"/>
                    <a:pt x="1001294" y="867103"/>
                  </a:cubicBezTo>
                  <a:cubicBezTo>
                    <a:pt x="988317" y="877484"/>
                    <a:pt x="969763" y="877614"/>
                    <a:pt x="953997" y="882869"/>
                  </a:cubicBezTo>
                  <a:lnTo>
                    <a:pt x="812108" y="867103"/>
                  </a:lnTo>
                  <a:cubicBezTo>
                    <a:pt x="785921" y="848772"/>
                    <a:pt x="826177" y="783985"/>
                    <a:pt x="796342" y="772510"/>
                  </a:cubicBezTo>
                  <a:cubicBezTo>
                    <a:pt x="737279" y="749794"/>
                    <a:pt x="670218" y="783021"/>
                    <a:pt x="607156" y="788276"/>
                  </a:cubicBezTo>
                  <a:cubicBezTo>
                    <a:pt x="591390" y="804041"/>
                    <a:pt x="577458" y="821884"/>
                    <a:pt x="559859" y="835572"/>
                  </a:cubicBezTo>
                  <a:cubicBezTo>
                    <a:pt x="529946" y="858837"/>
                    <a:pt x="465266" y="898634"/>
                    <a:pt x="465266" y="898634"/>
                  </a:cubicBezTo>
                  <a:lnTo>
                    <a:pt x="402204" y="993227"/>
                  </a:lnTo>
                  <a:lnTo>
                    <a:pt x="370673" y="1040524"/>
                  </a:lnTo>
                  <a:cubicBezTo>
                    <a:pt x="344397" y="1035269"/>
                    <a:pt x="310794" y="1043706"/>
                    <a:pt x="291846" y="1024758"/>
                  </a:cubicBezTo>
                  <a:cubicBezTo>
                    <a:pt x="268344" y="1001256"/>
                    <a:pt x="268376" y="962409"/>
                    <a:pt x="260315" y="930165"/>
                  </a:cubicBezTo>
                  <a:cubicBezTo>
                    <a:pt x="233340" y="822267"/>
                    <a:pt x="251380" y="903620"/>
                    <a:pt x="228784" y="756745"/>
                  </a:cubicBezTo>
                  <a:cubicBezTo>
                    <a:pt x="223923" y="725150"/>
                    <a:pt x="228878" y="689905"/>
                    <a:pt x="213018" y="662151"/>
                  </a:cubicBezTo>
                  <a:cubicBezTo>
                    <a:pt x="204773" y="647722"/>
                    <a:pt x="182113" y="649118"/>
                    <a:pt x="165721" y="646386"/>
                  </a:cubicBezTo>
                  <a:cubicBezTo>
                    <a:pt x="118781" y="638563"/>
                    <a:pt x="71128" y="635875"/>
                    <a:pt x="23832" y="630620"/>
                  </a:cubicBezTo>
                  <a:cubicBezTo>
                    <a:pt x="1608" y="519506"/>
                    <a:pt x="0" y="552893"/>
                    <a:pt x="23832" y="409903"/>
                  </a:cubicBezTo>
                  <a:cubicBezTo>
                    <a:pt x="30202" y="371683"/>
                    <a:pt x="49911" y="333802"/>
                    <a:pt x="86894" y="315310"/>
                  </a:cubicBezTo>
                  <a:cubicBezTo>
                    <a:pt x="110861" y="303326"/>
                    <a:pt x="139725" y="306044"/>
                    <a:pt x="165721" y="299545"/>
                  </a:cubicBezTo>
                  <a:cubicBezTo>
                    <a:pt x="181843" y="295514"/>
                    <a:pt x="197252" y="289034"/>
                    <a:pt x="213018" y="283779"/>
                  </a:cubicBezTo>
                  <a:cubicBezTo>
                    <a:pt x="223528" y="268013"/>
                    <a:pt x="231151" y="249880"/>
                    <a:pt x="244549" y="236482"/>
                  </a:cubicBezTo>
                  <a:cubicBezTo>
                    <a:pt x="349655" y="131376"/>
                    <a:pt x="239292" y="283781"/>
                    <a:pt x="323377" y="157655"/>
                  </a:cubicBezTo>
                  <a:cubicBezTo>
                    <a:pt x="339177" y="110252"/>
                    <a:pt x="336715" y="103812"/>
                    <a:pt x="370673" y="63062"/>
                  </a:cubicBezTo>
                  <a:cubicBezTo>
                    <a:pt x="384947" y="45934"/>
                    <a:pt x="398028" y="25736"/>
                    <a:pt x="417970" y="15765"/>
                  </a:cubicBezTo>
                  <a:cubicBezTo>
                    <a:pt x="441937" y="3781"/>
                    <a:pt x="470521" y="5255"/>
                    <a:pt x="496797" y="0"/>
                  </a:cubicBezTo>
                  <a:cubicBezTo>
                    <a:pt x="517818" y="5255"/>
                    <a:pt x="540479" y="6075"/>
                    <a:pt x="559859" y="15765"/>
                  </a:cubicBezTo>
                  <a:cubicBezTo>
                    <a:pt x="593754" y="32712"/>
                    <a:pt x="616850" y="74126"/>
                    <a:pt x="654453" y="78827"/>
                  </a:cubicBezTo>
                  <a:lnTo>
                    <a:pt x="780577" y="94593"/>
                  </a:lnTo>
                  <a:cubicBezTo>
                    <a:pt x="775322" y="141889"/>
                    <a:pt x="798910" y="8239"/>
                    <a:pt x="791087" y="55179"/>
                  </a:cubicBezTo>
                  <a:cubicBezTo>
                    <a:pt x="786216" y="84405"/>
                    <a:pt x="850208" y="148896"/>
                    <a:pt x="867287" y="131379"/>
                  </a:cubicBez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126" name="TextBox 125"/>
          <p:cNvSpPr txBox="1"/>
          <p:nvPr/>
        </p:nvSpPr>
        <p:spPr>
          <a:xfrm rot="12088264">
            <a:off x="7099335" y="4338390"/>
            <a:ext cx="399357" cy="369332"/>
          </a:xfrm>
          <a:prstGeom prst="rect">
            <a:avLst/>
          </a:prstGeom>
          <a:noFill/>
        </p:spPr>
        <p:txBody>
          <a:bodyPr wrap="square">
            <a:spAutoFit/>
          </a:bodyPr>
          <a:lstStyle/>
          <a:p>
            <a:pPr fontAlgn="base">
              <a:spcBef>
                <a:spcPct val="0"/>
              </a:spcBef>
              <a:spcAft>
                <a:spcPct val="0"/>
              </a:spcAft>
              <a:defRPr/>
            </a:pPr>
            <a:r>
              <a:rPr lang="en-GB" dirty="0">
                <a:ln w="0"/>
                <a:gradFill>
                  <a:gsLst>
                    <a:gs pos="21000">
                      <a:srgbClr val="53575C"/>
                    </a:gs>
                    <a:gs pos="88000">
                      <a:srgbClr val="C5C7CA"/>
                    </a:gs>
                  </a:gsLst>
                  <a:lin ang="5400000"/>
                </a:gradFill>
                <a:latin typeface="Arial" charset="0"/>
                <a:cs typeface="Arial" charset="0"/>
              </a:rPr>
              <a:t>Y</a:t>
            </a:r>
          </a:p>
        </p:txBody>
      </p:sp>
      <p:sp>
        <p:nvSpPr>
          <p:cNvPr id="127" name="TextBox 126"/>
          <p:cNvSpPr txBox="1"/>
          <p:nvPr/>
        </p:nvSpPr>
        <p:spPr>
          <a:xfrm rot="10523019">
            <a:off x="6809498" y="4367292"/>
            <a:ext cx="399357" cy="369332"/>
          </a:xfrm>
          <a:prstGeom prst="rect">
            <a:avLst/>
          </a:prstGeom>
          <a:noFill/>
        </p:spPr>
        <p:txBody>
          <a:bodyPr wrap="square">
            <a:spAutoFit/>
          </a:bodyPr>
          <a:lstStyle/>
          <a:p>
            <a:pPr fontAlgn="base">
              <a:spcBef>
                <a:spcPct val="0"/>
              </a:spcBef>
              <a:spcAft>
                <a:spcPct val="0"/>
              </a:spcAft>
              <a:defRPr/>
            </a:pPr>
            <a:r>
              <a:rPr lang="en-GB" dirty="0">
                <a:ln w="0"/>
                <a:gradFill>
                  <a:gsLst>
                    <a:gs pos="21000">
                      <a:srgbClr val="53575C"/>
                    </a:gs>
                    <a:gs pos="88000">
                      <a:srgbClr val="C5C7CA"/>
                    </a:gs>
                  </a:gsLst>
                  <a:lin ang="5400000"/>
                </a:gradFill>
                <a:latin typeface="Arial" charset="0"/>
                <a:cs typeface="Arial" charset="0"/>
              </a:rPr>
              <a:t>Y</a:t>
            </a:r>
          </a:p>
        </p:txBody>
      </p:sp>
      <p:sp>
        <p:nvSpPr>
          <p:cNvPr id="128" name="TextBox 127"/>
          <p:cNvSpPr txBox="1"/>
          <p:nvPr/>
        </p:nvSpPr>
        <p:spPr>
          <a:xfrm>
            <a:off x="7059917" y="4940866"/>
            <a:ext cx="1564895" cy="307777"/>
          </a:xfrm>
          <a:prstGeom prst="rect">
            <a:avLst/>
          </a:prstGeom>
          <a:noFill/>
        </p:spPr>
        <p:txBody>
          <a:bodyPr wrap="square" rtlCol="0">
            <a:spAutoFit/>
          </a:bodyPr>
          <a:lstStyle/>
          <a:p>
            <a:r>
              <a:rPr lang="en-US" sz="1400" dirty="0" smtClean="0"/>
              <a:t>Endothelial cells</a:t>
            </a:r>
            <a:endParaRPr lang="en-US" sz="1400" dirty="0"/>
          </a:p>
        </p:txBody>
      </p:sp>
      <p:sp>
        <p:nvSpPr>
          <p:cNvPr id="129" name="TextBox 128"/>
          <p:cNvSpPr txBox="1"/>
          <p:nvPr/>
        </p:nvSpPr>
        <p:spPr>
          <a:xfrm rot="9372127">
            <a:off x="7649608" y="4567809"/>
            <a:ext cx="399357" cy="369332"/>
          </a:xfrm>
          <a:prstGeom prst="rect">
            <a:avLst/>
          </a:prstGeom>
          <a:noFill/>
        </p:spPr>
        <p:txBody>
          <a:bodyPr wrap="square">
            <a:spAutoFit/>
          </a:bodyPr>
          <a:lstStyle/>
          <a:p>
            <a:pPr fontAlgn="base">
              <a:spcBef>
                <a:spcPct val="0"/>
              </a:spcBef>
              <a:spcAft>
                <a:spcPct val="0"/>
              </a:spcAft>
              <a:defRPr/>
            </a:pPr>
            <a:r>
              <a:rPr lang="en-GB" b="1" dirty="0">
                <a:ln w="6600">
                  <a:solidFill>
                    <a:schemeClr val="accent2"/>
                  </a:solidFill>
                  <a:prstDash val="solid"/>
                </a:ln>
                <a:solidFill>
                  <a:srgbClr val="FFFFFF"/>
                </a:solidFill>
                <a:effectLst>
                  <a:outerShdw dist="38100" dir="2700000" algn="tl" rotWithShape="0">
                    <a:schemeClr val="accent2"/>
                  </a:outerShdw>
                </a:effectLst>
                <a:latin typeface="Arial" charset="0"/>
                <a:cs typeface="Arial" charset="0"/>
              </a:rPr>
              <a:t>Y</a:t>
            </a:r>
          </a:p>
        </p:txBody>
      </p:sp>
      <p:sp>
        <p:nvSpPr>
          <p:cNvPr id="130" name="TextBox 129"/>
          <p:cNvSpPr txBox="1"/>
          <p:nvPr/>
        </p:nvSpPr>
        <p:spPr>
          <a:xfrm rot="10211495">
            <a:off x="7918303" y="4581765"/>
            <a:ext cx="399357" cy="369332"/>
          </a:xfrm>
          <a:prstGeom prst="rect">
            <a:avLst/>
          </a:prstGeom>
          <a:noFill/>
        </p:spPr>
        <p:txBody>
          <a:bodyPr wrap="square">
            <a:spAutoFit/>
          </a:bodyPr>
          <a:lstStyle/>
          <a:p>
            <a:pPr fontAlgn="base">
              <a:spcBef>
                <a:spcPct val="0"/>
              </a:spcBef>
              <a:spcAft>
                <a:spcPct val="0"/>
              </a:spcAft>
              <a:defRPr/>
            </a:pPr>
            <a:r>
              <a:rPr lang="en-GB" b="1" dirty="0">
                <a:ln w="6600">
                  <a:solidFill>
                    <a:schemeClr val="accent2"/>
                  </a:solidFill>
                  <a:prstDash val="solid"/>
                </a:ln>
                <a:solidFill>
                  <a:srgbClr val="FFFFFF"/>
                </a:solidFill>
                <a:effectLst>
                  <a:outerShdw dist="38100" dir="2700000" algn="tl" rotWithShape="0">
                    <a:schemeClr val="accent2"/>
                  </a:outerShdw>
                </a:effectLst>
                <a:latin typeface="Arial" charset="0"/>
                <a:cs typeface="Arial" charset="0"/>
              </a:rPr>
              <a:t>Y</a:t>
            </a:r>
          </a:p>
        </p:txBody>
      </p:sp>
      <p:sp>
        <p:nvSpPr>
          <p:cNvPr id="131" name="TextBox 130"/>
          <p:cNvSpPr txBox="1"/>
          <p:nvPr/>
        </p:nvSpPr>
        <p:spPr>
          <a:xfrm>
            <a:off x="6743024" y="5639620"/>
            <a:ext cx="2198679" cy="738664"/>
          </a:xfrm>
          <a:prstGeom prst="rect">
            <a:avLst/>
          </a:prstGeom>
          <a:noFill/>
        </p:spPr>
        <p:txBody>
          <a:bodyPr wrap="square" rtlCol="0">
            <a:spAutoFit/>
          </a:bodyPr>
          <a:lstStyle/>
          <a:p>
            <a:pPr algn="ctr"/>
            <a:r>
              <a:rPr lang="en-US" sz="1400" dirty="0" smtClean="0"/>
              <a:t>EC Activation (cytokines)</a:t>
            </a:r>
          </a:p>
          <a:p>
            <a:pPr algn="ctr"/>
            <a:r>
              <a:rPr lang="en-US" sz="1400" dirty="0" smtClean="0"/>
              <a:t>Bystander damage</a:t>
            </a:r>
          </a:p>
          <a:p>
            <a:pPr algn="ctr"/>
            <a:r>
              <a:rPr lang="en-US" sz="1400" dirty="0" smtClean="0"/>
              <a:t>Apoptosis</a:t>
            </a:r>
            <a:endParaRPr lang="en-US" sz="1400" dirty="0"/>
          </a:p>
        </p:txBody>
      </p:sp>
      <p:sp>
        <p:nvSpPr>
          <p:cNvPr id="132" name="TextBox 131"/>
          <p:cNvSpPr txBox="1"/>
          <p:nvPr/>
        </p:nvSpPr>
        <p:spPr>
          <a:xfrm>
            <a:off x="6645239" y="4106960"/>
            <a:ext cx="1771160" cy="307777"/>
          </a:xfrm>
          <a:prstGeom prst="rect">
            <a:avLst/>
          </a:prstGeom>
          <a:noFill/>
        </p:spPr>
        <p:txBody>
          <a:bodyPr wrap="square" rtlCol="0">
            <a:spAutoFit/>
          </a:bodyPr>
          <a:lstStyle/>
          <a:p>
            <a:r>
              <a:rPr lang="en-US" sz="1400" dirty="0" smtClean="0"/>
              <a:t>Complement</a:t>
            </a:r>
            <a:endParaRPr lang="en-US" sz="1400" dirty="0"/>
          </a:p>
        </p:txBody>
      </p:sp>
      <p:sp>
        <p:nvSpPr>
          <p:cNvPr id="133" name="TextBox 132"/>
          <p:cNvSpPr txBox="1"/>
          <p:nvPr/>
        </p:nvSpPr>
        <p:spPr>
          <a:xfrm>
            <a:off x="4040223" y="5742054"/>
            <a:ext cx="1771160" cy="523220"/>
          </a:xfrm>
          <a:prstGeom prst="rect">
            <a:avLst/>
          </a:prstGeom>
          <a:noFill/>
        </p:spPr>
        <p:txBody>
          <a:bodyPr wrap="square" rtlCol="0">
            <a:spAutoFit/>
          </a:bodyPr>
          <a:lstStyle/>
          <a:p>
            <a:pPr algn="ctr"/>
            <a:r>
              <a:rPr lang="en-US" sz="1400" dirty="0" smtClean="0"/>
              <a:t>Vascular leakage</a:t>
            </a:r>
          </a:p>
          <a:p>
            <a:pPr algn="ctr"/>
            <a:r>
              <a:rPr lang="en-US" sz="1400" dirty="0" smtClean="0"/>
              <a:t>(DHF)</a:t>
            </a:r>
            <a:endParaRPr lang="en-US" sz="1400" dirty="0"/>
          </a:p>
        </p:txBody>
      </p:sp>
      <p:sp>
        <p:nvSpPr>
          <p:cNvPr id="134" name="TextBox 133"/>
          <p:cNvSpPr txBox="1"/>
          <p:nvPr/>
        </p:nvSpPr>
        <p:spPr>
          <a:xfrm>
            <a:off x="1904217" y="5849775"/>
            <a:ext cx="679552" cy="307777"/>
          </a:xfrm>
          <a:prstGeom prst="rect">
            <a:avLst/>
          </a:prstGeom>
          <a:noFill/>
        </p:spPr>
        <p:txBody>
          <a:bodyPr wrap="square" rtlCol="0">
            <a:spAutoFit/>
          </a:bodyPr>
          <a:lstStyle/>
          <a:p>
            <a:pPr algn="ctr"/>
            <a:r>
              <a:rPr lang="en-US" sz="1400" b="1" dirty="0" smtClean="0"/>
              <a:t>DSS</a:t>
            </a:r>
            <a:endParaRPr lang="en-US" sz="1400" b="1" dirty="0"/>
          </a:p>
        </p:txBody>
      </p:sp>
      <p:cxnSp>
        <p:nvCxnSpPr>
          <p:cNvPr id="135" name="Straight Arrow Connector 134"/>
          <p:cNvCxnSpPr/>
          <p:nvPr/>
        </p:nvCxnSpPr>
        <p:spPr>
          <a:xfrm>
            <a:off x="1721661" y="2135995"/>
            <a:ext cx="287933" cy="266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a:off x="3215012" y="3104569"/>
            <a:ext cx="3860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a:off x="3993422" y="2122630"/>
            <a:ext cx="40710" cy="242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flipH="1">
            <a:off x="4793878" y="2109220"/>
            <a:ext cx="73424" cy="2810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5" name="TextBox 144"/>
          <p:cNvSpPr txBox="1"/>
          <p:nvPr/>
        </p:nvSpPr>
        <p:spPr>
          <a:xfrm>
            <a:off x="3017438" y="4419265"/>
            <a:ext cx="2457779" cy="738664"/>
          </a:xfrm>
          <a:prstGeom prst="rect">
            <a:avLst/>
          </a:prstGeom>
          <a:noFill/>
        </p:spPr>
        <p:txBody>
          <a:bodyPr wrap="square" rtlCol="0">
            <a:spAutoFit/>
          </a:bodyPr>
          <a:lstStyle/>
          <a:p>
            <a:pPr algn="ctr"/>
            <a:r>
              <a:rPr lang="en-US" sz="1400" dirty="0" smtClean="0"/>
              <a:t>Host cell death (</a:t>
            </a:r>
            <a:r>
              <a:rPr lang="en-US" sz="1400" dirty="0" err="1" smtClean="0"/>
              <a:t>apopotosis</a:t>
            </a:r>
            <a:r>
              <a:rPr lang="en-US" sz="1400" dirty="0" smtClean="0"/>
              <a:t>)</a:t>
            </a:r>
          </a:p>
          <a:p>
            <a:pPr algn="ctr"/>
            <a:r>
              <a:rPr lang="en-US" sz="1400" dirty="0" smtClean="0"/>
              <a:t>Viral clearance</a:t>
            </a:r>
          </a:p>
          <a:p>
            <a:pPr algn="ctr"/>
            <a:r>
              <a:rPr lang="en-US" sz="1400" dirty="0" smtClean="0"/>
              <a:t>Cytokine release</a:t>
            </a:r>
            <a:endParaRPr lang="en-US" sz="1400" dirty="0"/>
          </a:p>
        </p:txBody>
      </p:sp>
      <p:cxnSp>
        <p:nvCxnSpPr>
          <p:cNvPr id="146" name="Straight Arrow Connector 145"/>
          <p:cNvCxnSpPr/>
          <p:nvPr/>
        </p:nvCxnSpPr>
        <p:spPr>
          <a:xfrm flipH="1">
            <a:off x="4247101" y="4040430"/>
            <a:ext cx="14017" cy="367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0" name="Straight Arrow Connector 149"/>
          <p:cNvCxnSpPr/>
          <p:nvPr/>
        </p:nvCxnSpPr>
        <p:spPr>
          <a:xfrm>
            <a:off x="6602268" y="3158505"/>
            <a:ext cx="3860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1" name="Straight Arrow Connector 150"/>
          <p:cNvCxnSpPr>
            <a:endCxn id="118" idx="2"/>
          </p:cNvCxnSpPr>
          <p:nvPr/>
        </p:nvCxnSpPr>
        <p:spPr>
          <a:xfrm flipV="1">
            <a:off x="7922706" y="2078913"/>
            <a:ext cx="1" cy="477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p:cNvCxnSpPr/>
          <p:nvPr/>
        </p:nvCxnSpPr>
        <p:spPr>
          <a:xfrm>
            <a:off x="6602268" y="3158505"/>
            <a:ext cx="364037" cy="833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p:cNvCxnSpPr>
            <a:stCxn id="128" idx="2"/>
            <a:endCxn id="131" idx="0"/>
          </p:cNvCxnSpPr>
          <p:nvPr/>
        </p:nvCxnSpPr>
        <p:spPr>
          <a:xfrm flipH="1">
            <a:off x="7842364" y="5248643"/>
            <a:ext cx="1" cy="390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p:cNvCxnSpPr>
            <a:stCxn id="131" idx="1"/>
            <a:endCxn id="133" idx="3"/>
          </p:cNvCxnSpPr>
          <p:nvPr/>
        </p:nvCxnSpPr>
        <p:spPr>
          <a:xfrm flipH="1" flipV="1">
            <a:off x="5811383" y="6003664"/>
            <a:ext cx="931641" cy="5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64"/>
          <p:cNvCxnSpPr>
            <a:stCxn id="133" idx="1"/>
            <a:endCxn id="134" idx="3"/>
          </p:cNvCxnSpPr>
          <p:nvPr/>
        </p:nvCxnSpPr>
        <p:spPr>
          <a:xfrm flipH="1">
            <a:off x="2583769" y="6003664"/>
            <a:ext cx="1456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2" name="TextBox 171"/>
          <p:cNvSpPr txBox="1"/>
          <p:nvPr/>
        </p:nvSpPr>
        <p:spPr>
          <a:xfrm>
            <a:off x="2458177" y="5801839"/>
            <a:ext cx="1771160" cy="553998"/>
          </a:xfrm>
          <a:prstGeom prst="rect">
            <a:avLst/>
          </a:prstGeom>
          <a:noFill/>
        </p:spPr>
        <p:txBody>
          <a:bodyPr wrap="square" rtlCol="0">
            <a:spAutoFit/>
          </a:bodyPr>
          <a:lstStyle/>
          <a:p>
            <a:pPr algn="ctr"/>
            <a:r>
              <a:rPr lang="en-US" sz="1000" dirty="0" smtClean="0"/>
              <a:t>Prolonged cytokine storm</a:t>
            </a:r>
          </a:p>
          <a:p>
            <a:pPr algn="ctr"/>
            <a:r>
              <a:rPr lang="en-US" sz="1000" dirty="0" smtClean="0"/>
              <a:t>Hypovolemic shock threshold (?)</a:t>
            </a:r>
            <a:endParaRPr lang="en-US" sz="1000" dirty="0"/>
          </a:p>
        </p:txBody>
      </p:sp>
      <p:sp>
        <p:nvSpPr>
          <p:cNvPr id="175" name="TextBox 174"/>
          <p:cNvSpPr txBox="1"/>
          <p:nvPr/>
        </p:nvSpPr>
        <p:spPr>
          <a:xfrm>
            <a:off x="332826" y="4964389"/>
            <a:ext cx="3763677" cy="738664"/>
          </a:xfrm>
          <a:prstGeom prst="rect">
            <a:avLst/>
          </a:prstGeom>
          <a:noFill/>
        </p:spPr>
        <p:txBody>
          <a:bodyPr wrap="square" rtlCol="0">
            <a:spAutoFit/>
          </a:bodyPr>
          <a:lstStyle/>
          <a:p>
            <a:r>
              <a:rPr lang="en-US" sz="1400" b="1" dirty="0" smtClean="0">
                <a:solidFill>
                  <a:srgbClr val="FF0000"/>
                </a:solidFill>
              </a:rPr>
              <a:t>Important</a:t>
            </a:r>
            <a:r>
              <a:rPr lang="en-US" sz="1400" dirty="0" smtClean="0"/>
              <a:t>: Ig class and subclass</a:t>
            </a:r>
          </a:p>
          <a:p>
            <a:r>
              <a:rPr lang="en-US" sz="1400" dirty="0" smtClean="0"/>
              <a:t>	(ability to fix complement, </a:t>
            </a:r>
          </a:p>
          <a:p>
            <a:r>
              <a:rPr lang="en-US" sz="1400" dirty="0"/>
              <a:t> 	</a:t>
            </a:r>
            <a:r>
              <a:rPr lang="en-US" sz="1400" dirty="0" err="1" smtClean="0"/>
              <a:t>multimer</a:t>
            </a:r>
            <a:r>
              <a:rPr lang="en-US" sz="1400" dirty="0" smtClean="0"/>
              <a:t> formation, </a:t>
            </a:r>
            <a:r>
              <a:rPr lang="en-US" sz="1400" dirty="0" err="1" smtClean="0"/>
              <a:t>etc</a:t>
            </a:r>
            <a:r>
              <a:rPr lang="en-US" sz="1400" dirty="0" smtClean="0"/>
              <a:t>)</a:t>
            </a:r>
            <a:endParaRPr lang="en-US" sz="1400" dirty="0"/>
          </a:p>
        </p:txBody>
      </p:sp>
    </p:spTree>
    <p:extLst>
      <p:ext uri="{BB962C8B-B14F-4D97-AF65-F5344CB8AC3E}">
        <p14:creationId xmlns:p14="http://schemas.microsoft.com/office/powerpoint/2010/main" val="1265704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500"/>
                                        <p:tgtEl>
                                          <p:spTgt spid="1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62466"/>
                                        </p:tgtEl>
                                        <p:attrNameLst>
                                          <p:attrName>style.visibility</p:attrName>
                                        </p:attrNameLst>
                                      </p:cBhvr>
                                      <p:to>
                                        <p:strVal val="visible"/>
                                      </p:to>
                                    </p:set>
                                    <p:animEffect transition="in" filter="fade">
                                      <p:cBhvr>
                                        <p:cTn id="29" dur="500"/>
                                        <p:tgtEl>
                                          <p:spTgt spid="62466"/>
                                        </p:tgtEl>
                                      </p:cBhvr>
                                    </p:animEffect>
                                  </p:childTnLst>
                                </p:cTn>
                              </p:par>
                              <p:par>
                                <p:cTn id="30" presetID="10" presetClass="entr" presetSubtype="0" fill="hold" nodeType="withEffect">
                                  <p:stCondLst>
                                    <p:cond delay="2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fade">
                                      <p:cBhvr>
                                        <p:cTn id="48" dur="500"/>
                                        <p:tgtEl>
                                          <p:spTgt spid="137"/>
                                        </p:tgtEl>
                                      </p:cBhvr>
                                    </p:animEffect>
                                  </p:childTnLst>
                                </p:cTn>
                              </p:par>
                              <p:par>
                                <p:cTn id="49" presetID="10" presetClass="entr" presetSubtype="0" fill="hold" nodeType="withEffect">
                                  <p:stCondLst>
                                    <p:cond delay="2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500"/>
                                        <p:tgtEl>
                                          <p:spTgt spid="87"/>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500"/>
                                        <p:tgtEl>
                                          <p:spTgt spid="86"/>
                                        </p:tgtEl>
                                      </p:cBhvr>
                                    </p:animEffect>
                                  </p:childTnLst>
                                </p:cTn>
                              </p:par>
                              <p:par>
                                <p:cTn id="63" presetID="10" presetClass="entr" presetSubtype="0" fill="hold" grpId="0" nodeType="withEffect">
                                  <p:stCondLst>
                                    <p:cond delay="60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nodeType="withEffect">
                                  <p:stCondLst>
                                    <p:cond delay="2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40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10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20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nodeType="withEffect">
                                  <p:stCondLst>
                                    <p:cond delay="3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nodeType="withEffect">
                                  <p:stCondLst>
                                    <p:cond delay="40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nodeType="withEffect">
                                  <p:stCondLst>
                                    <p:cond delay="50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nodeType="withEffect">
                                  <p:stCondLst>
                                    <p:cond delay="60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par>
                                <p:cTn id="100" presetID="10" presetClass="entr" presetSubtype="0" fill="hold" nodeType="withEffect">
                                  <p:stCondLst>
                                    <p:cond delay="70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par>
                                <p:cTn id="103" presetID="10" presetClass="entr" presetSubtype="0" fill="hold" grpId="0" nodeType="withEffect">
                                  <p:stCondLst>
                                    <p:cond delay="80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500"/>
                                        <p:tgtEl>
                                          <p:spTgt spid="19"/>
                                        </p:tgtEl>
                                      </p:cBhvr>
                                    </p:animEffect>
                                  </p:childTnLst>
                                </p:cTn>
                              </p:par>
                              <p:par>
                                <p:cTn id="111" presetID="10" presetClass="entr" presetSubtype="0" fill="hold" nodeType="withEffect">
                                  <p:stCondLst>
                                    <p:cond delay="10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par>
                                <p:cTn id="114" presetID="10" presetClass="entr" presetSubtype="0" fill="hold" nodeType="withEffect">
                                  <p:stCondLst>
                                    <p:cond delay="20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par>
                                <p:cTn id="117" presetID="10" presetClass="entr" presetSubtype="0" fill="hold" nodeType="withEffect">
                                  <p:stCondLst>
                                    <p:cond delay="300"/>
                                  </p:stCondLst>
                                  <p:childTnLst>
                                    <p:set>
                                      <p:cBhvr>
                                        <p:cTn id="118" dur="1" fill="hold">
                                          <p:stCondLst>
                                            <p:cond delay="0"/>
                                          </p:stCondLst>
                                        </p:cTn>
                                        <p:tgtEl>
                                          <p:spTgt spid="75"/>
                                        </p:tgtEl>
                                        <p:attrNameLst>
                                          <p:attrName>style.visibility</p:attrName>
                                        </p:attrNameLst>
                                      </p:cBhvr>
                                      <p:to>
                                        <p:strVal val="visible"/>
                                      </p:to>
                                    </p:set>
                                    <p:animEffect transition="in" filter="fade">
                                      <p:cBhvr>
                                        <p:cTn id="119" dur="500"/>
                                        <p:tgtEl>
                                          <p:spTgt spid="75"/>
                                        </p:tgtEl>
                                      </p:cBhvr>
                                    </p:animEffect>
                                  </p:childTnLst>
                                </p:cTn>
                              </p:par>
                              <p:par>
                                <p:cTn id="120" presetID="10" presetClass="entr" presetSubtype="0" fill="hold" nodeType="withEffect">
                                  <p:stCondLst>
                                    <p:cond delay="40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nodeType="withEffect">
                                  <p:stCondLst>
                                    <p:cond delay="500"/>
                                  </p:stCondLst>
                                  <p:childTnLst>
                                    <p:set>
                                      <p:cBhvr>
                                        <p:cTn id="124" dur="1" fill="hold">
                                          <p:stCondLst>
                                            <p:cond delay="0"/>
                                          </p:stCondLst>
                                        </p:cTn>
                                        <p:tgtEl>
                                          <p:spTgt spid="54"/>
                                        </p:tgtEl>
                                        <p:attrNameLst>
                                          <p:attrName>style.visibility</p:attrName>
                                        </p:attrNameLst>
                                      </p:cBhvr>
                                      <p:to>
                                        <p:strVal val="visible"/>
                                      </p:to>
                                    </p:set>
                                    <p:animEffect transition="in" filter="fade">
                                      <p:cBhvr>
                                        <p:cTn id="125" dur="500"/>
                                        <p:tgtEl>
                                          <p:spTgt spid="54"/>
                                        </p:tgtEl>
                                      </p:cBhvr>
                                    </p:animEffect>
                                  </p:childTnLst>
                                </p:cTn>
                              </p:par>
                              <p:par>
                                <p:cTn id="126" presetID="10" presetClass="entr" presetSubtype="0" fill="hold" grpId="0" nodeType="withEffect">
                                  <p:stCondLst>
                                    <p:cond delay="60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500"/>
                                        <p:tgtEl>
                                          <p:spTgt spid="8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fade">
                                      <p:cBhvr>
                                        <p:cTn id="133" dur="500"/>
                                        <p:tgtEl>
                                          <p:spTgt spid="9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12"/>
                                        </p:tgtEl>
                                        <p:attrNameLst>
                                          <p:attrName>style.visibility</p:attrName>
                                        </p:attrNameLst>
                                      </p:cBhvr>
                                      <p:to>
                                        <p:strVal val="visible"/>
                                      </p:to>
                                    </p:set>
                                    <p:animEffect transition="in" filter="fade">
                                      <p:cBhvr>
                                        <p:cTn id="136" dur="500"/>
                                        <p:tgtEl>
                                          <p:spTgt spid="112"/>
                                        </p:tgtEl>
                                      </p:cBhvr>
                                    </p:animEffect>
                                  </p:childTnLst>
                                </p:cTn>
                              </p:par>
                              <p:par>
                                <p:cTn id="137" presetID="10" presetClass="entr" presetSubtype="0" fill="hold" nodeType="withEffect">
                                  <p:stCondLst>
                                    <p:cond delay="200"/>
                                  </p:stCondLst>
                                  <p:childTnLst>
                                    <p:set>
                                      <p:cBhvr>
                                        <p:cTn id="138" dur="1" fill="hold">
                                          <p:stCondLst>
                                            <p:cond delay="0"/>
                                          </p:stCondLst>
                                        </p:cTn>
                                        <p:tgtEl>
                                          <p:spTgt spid="139"/>
                                        </p:tgtEl>
                                        <p:attrNameLst>
                                          <p:attrName>style.visibility</p:attrName>
                                        </p:attrNameLst>
                                      </p:cBhvr>
                                      <p:to>
                                        <p:strVal val="visible"/>
                                      </p:to>
                                    </p:set>
                                    <p:animEffect transition="in" filter="fade">
                                      <p:cBhvr>
                                        <p:cTn id="139" dur="500"/>
                                        <p:tgtEl>
                                          <p:spTgt spid="139"/>
                                        </p:tgtEl>
                                      </p:cBhvr>
                                    </p:animEffect>
                                  </p:childTnLst>
                                </p:cTn>
                              </p:par>
                              <p:par>
                                <p:cTn id="140" presetID="10" presetClass="entr" presetSubtype="0" fill="hold" nodeType="withEffect">
                                  <p:stCondLst>
                                    <p:cond delay="200"/>
                                  </p:stCondLst>
                                  <p:childTnLst>
                                    <p:set>
                                      <p:cBhvr>
                                        <p:cTn id="141" dur="1" fill="hold">
                                          <p:stCondLst>
                                            <p:cond delay="0"/>
                                          </p:stCondLst>
                                        </p:cTn>
                                        <p:tgtEl>
                                          <p:spTgt spid="91"/>
                                        </p:tgtEl>
                                        <p:attrNameLst>
                                          <p:attrName>style.visibility</p:attrName>
                                        </p:attrNameLst>
                                      </p:cBhvr>
                                      <p:to>
                                        <p:strVal val="visible"/>
                                      </p:to>
                                    </p:set>
                                    <p:animEffect transition="in" filter="fade">
                                      <p:cBhvr>
                                        <p:cTn id="142" dur="500"/>
                                        <p:tgtEl>
                                          <p:spTgt spid="91"/>
                                        </p:tgtEl>
                                      </p:cBhvr>
                                    </p:animEffect>
                                  </p:childTnLst>
                                </p:cTn>
                              </p:par>
                              <p:par>
                                <p:cTn id="143" presetID="10" presetClass="entr" presetSubtype="0" fill="hold" grpId="0" nodeType="withEffect">
                                  <p:stCondLst>
                                    <p:cond delay="200"/>
                                  </p:stCondLst>
                                  <p:childTnLst>
                                    <p:set>
                                      <p:cBhvr>
                                        <p:cTn id="144" dur="1" fill="hold">
                                          <p:stCondLst>
                                            <p:cond delay="0"/>
                                          </p:stCondLst>
                                        </p:cTn>
                                        <p:tgtEl>
                                          <p:spTgt spid="113"/>
                                        </p:tgtEl>
                                        <p:attrNameLst>
                                          <p:attrName>style.visibility</p:attrName>
                                        </p:attrNameLst>
                                      </p:cBhvr>
                                      <p:to>
                                        <p:strVal val="visible"/>
                                      </p:to>
                                    </p:set>
                                    <p:animEffect transition="in" filter="fade">
                                      <p:cBhvr>
                                        <p:cTn id="145" dur="500"/>
                                        <p:tgtEl>
                                          <p:spTgt spid="113"/>
                                        </p:tgtEl>
                                      </p:cBhvr>
                                    </p:animEffect>
                                  </p:childTnLst>
                                </p:cTn>
                              </p:par>
                              <p:par>
                                <p:cTn id="146" presetID="10" presetClass="entr" presetSubtype="0" fill="hold" nodeType="withEffect">
                                  <p:stCondLst>
                                    <p:cond delay="400"/>
                                  </p:stCondLst>
                                  <p:childTnLst>
                                    <p:set>
                                      <p:cBhvr>
                                        <p:cTn id="147" dur="1" fill="hold">
                                          <p:stCondLst>
                                            <p:cond delay="0"/>
                                          </p:stCondLst>
                                        </p:cTn>
                                        <p:tgtEl>
                                          <p:spTgt spid="143"/>
                                        </p:tgtEl>
                                        <p:attrNameLst>
                                          <p:attrName>style.visibility</p:attrName>
                                        </p:attrNameLst>
                                      </p:cBhvr>
                                      <p:to>
                                        <p:strVal val="visible"/>
                                      </p:to>
                                    </p:set>
                                    <p:animEffect transition="in" filter="fade">
                                      <p:cBhvr>
                                        <p:cTn id="148" dur="500"/>
                                        <p:tgtEl>
                                          <p:spTgt spid="1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146"/>
                                        </p:tgtEl>
                                        <p:attrNameLst>
                                          <p:attrName>style.visibility</p:attrName>
                                        </p:attrNameLst>
                                      </p:cBhvr>
                                      <p:to>
                                        <p:strVal val="visible"/>
                                      </p:to>
                                    </p:set>
                                    <p:animEffect transition="in" filter="fade">
                                      <p:cBhvr>
                                        <p:cTn id="153" dur="500"/>
                                        <p:tgtEl>
                                          <p:spTgt spid="146"/>
                                        </p:tgtEl>
                                      </p:cBhvr>
                                    </p:animEffect>
                                  </p:childTnLst>
                                </p:cTn>
                              </p:par>
                              <p:par>
                                <p:cTn id="154" presetID="10" presetClass="entr" presetSubtype="0" fill="hold" grpId="0" nodeType="withEffect">
                                  <p:stCondLst>
                                    <p:cond delay="400"/>
                                  </p:stCondLst>
                                  <p:childTnLst>
                                    <p:set>
                                      <p:cBhvr>
                                        <p:cTn id="155" dur="1" fill="hold">
                                          <p:stCondLst>
                                            <p:cond delay="0"/>
                                          </p:stCondLst>
                                        </p:cTn>
                                        <p:tgtEl>
                                          <p:spTgt spid="145"/>
                                        </p:tgtEl>
                                        <p:attrNameLst>
                                          <p:attrName>style.visibility</p:attrName>
                                        </p:attrNameLst>
                                      </p:cBhvr>
                                      <p:to>
                                        <p:strVal val="visible"/>
                                      </p:to>
                                    </p:set>
                                    <p:animEffect transition="in" filter="fade">
                                      <p:cBhvr>
                                        <p:cTn id="156" dur="500"/>
                                        <p:tgtEl>
                                          <p:spTgt spid="145"/>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8"/>
                                        </p:tgtEl>
                                        <p:attrNameLst>
                                          <p:attrName>style.visibility</p:attrName>
                                        </p:attrNameLst>
                                      </p:cBhvr>
                                      <p:to>
                                        <p:strVal val="visible"/>
                                      </p:to>
                                    </p:set>
                                    <p:animEffect transition="in" filter="fade">
                                      <p:cBhvr>
                                        <p:cTn id="161" dur="500"/>
                                        <p:tgtEl>
                                          <p:spTgt spid="108"/>
                                        </p:tgtEl>
                                      </p:cBhvr>
                                    </p:animEffec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109"/>
                                        </p:tgtEl>
                                        <p:attrNameLst>
                                          <p:attrName>style.visibility</p:attrName>
                                        </p:attrNameLst>
                                      </p:cBhvr>
                                      <p:to>
                                        <p:strVal val="visible"/>
                                      </p:to>
                                    </p:set>
                                    <p:animEffect transition="in" filter="fade">
                                      <p:cBhvr>
                                        <p:cTn id="165" dur="500"/>
                                        <p:tgtEl>
                                          <p:spTgt spid="109"/>
                                        </p:tgtEl>
                                      </p:cBhvr>
                                    </p:animEffect>
                                  </p:childTnLst>
                                </p:cTn>
                              </p:par>
                            </p:childTnLst>
                          </p:cTn>
                        </p:par>
                        <p:par>
                          <p:cTn id="166" fill="hold">
                            <p:stCondLst>
                              <p:cond delay="1000"/>
                            </p:stCondLst>
                            <p:childTnLst>
                              <p:par>
                                <p:cTn id="167" presetID="10" presetClass="entr" presetSubtype="0" fill="hold" nodeType="afterEffect">
                                  <p:stCondLst>
                                    <p:cond delay="0"/>
                                  </p:stCondLst>
                                  <p:childTnLst>
                                    <p:set>
                                      <p:cBhvr>
                                        <p:cTn id="168" dur="1" fill="hold">
                                          <p:stCondLst>
                                            <p:cond delay="0"/>
                                          </p:stCondLst>
                                        </p:cTn>
                                        <p:tgtEl>
                                          <p:spTgt spid="110"/>
                                        </p:tgtEl>
                                        <p:attrNameLst>
                                          <p:attrName>style.visibility</p:attrName>
                                        </p:attrNameLst>
                                      </p:cBhvr>
                                      <p:to>
                                        <p:strVal val="visible"/>
                                      </p:to>
                                    </p:set>
                                    <p:animEffect transition="in" filter="fade">
                                      <p:cBhvr>
                                        <p:cTn id="169" dur="500"/>
                                        <p:tgtEl>
                                          <p:spTgt spid="110"/>
                                        </p:tgtEl>
                                      </p:cBhvr>
                                    </p:animEffect>
                                  </p:childTnLst>
                                </p:cTn>
                              </p:par>
                            </p:childTnLst>
                          </p:cTn>
                        </p:par>
                        <p:par>
                          <p:cTn id="170" fill="hold">
                            <p:stCondLst>
                              <p:cond delay="1500"/>
                            </p:stCondLst>
                            <p:childTnLst>
                              <p:par>
                                <p:cTn id="171" presetID="10" presetClass="entr" presetSubtype="0" fill="hold" nodeType="afterEffect">
                                  <p:stCondLst>
                                    <p:cond delay="0"/>
                                  </p:stCondLst>
                                  <p:childTnLst>
                                    <p:set>
                                      <p:cBhvr>
                                        <p:cTn id="172" dur="1" fill="hold">
                                          <p:stCondLst>
                                            <p:cond delay="0"/>
                                          </p:stCondLst>
                                        </p:cTn>
                                        <p:tgtEl>
                                          <p:spTgt spid="111"/>
                                        </p:tgtEl>
                                        <p:attrNameLst>
                                          <p:attrName>style.visibility</p:attrName>
                                        </p:attrNameLst>
                                      </p:cBhvr>
                                      <p:to>
                                        <p:strVal val="visible"/>
                                      </p:to>
                                    </p:set>
                                    <p:animEffect transition="in" filter="fade">
                                      <p:cBhvr>
                                        <p:cTn id="173" dur="500"/>
                                        <p:tgtEl>
                                          <p:spTgt spid="111"/>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150"/>
                                        </p:tgtEl>
                                        <p:attrNameLst>
                                          <p:attrName>style.visibility</p:attrName>
                                        </p:attrNameLst>
                                      </p:cBhvr>
                                      <p:to>
                                        <p:strVal val="visible"/>
                                      </p:to>
                                    </p:set>
                                    <p:animEffect transition="in" filter="fade">
                                      <p:cBhvr>
                                        <p:cTn id="178" dur="500"/>
                                        <p:tgtEl>
                                          <p:spTgt spid="150"/>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85"/>
                                        </p:tgtEl>
                                        <p:attrNameLst>
                                          <p:attrName>style.visibility</p:attrName>
                                        </p:attrNameLst>
                                      </p:cBhvr>
                                      <p:to>
                                        <p:strVal val="visible"/>
                                      </p:to>
                                    </p:set>
                                    <p:animEffect transition="in" filter="fade">
                                      <p:cBhvr>
                                        <p:cTn id="183" dur="500"/>
                                        <p:tgtEl>
                                          <p:spTgt spid="85"/>
                                        </p:tgtEl>
                                      </p:cBhvr>
                                    </p:animEffect>
                                  </p:childTnLst>
                                </p:cTn>
                              </p:par>
                              <p:par>
                                <p:cTn id="184" presetID="10" presetClass="entr" presetSubtype="0" fill="hold" nodeType="withEffect">
                                  <p:stCondLst>
                                    <p:cond delay="200"/>
                                  </p:stCondLst>
                                  <p:childTnLst>
                                    <p:set>
                                      <p:cBhvr>
                                        <p:cTn id="185" dur="1" fill="hold">
                                          <p:stCondLst>
                                            <p:cond delay="0"/>
                                          </p:stCondLst>
                                        </p:cTn>
                                        <p:tgtEl>
                                          <p:spTgt spid="96"/>
                                        </p:tgtEl>
                                        <p:attrNameLst>
                                          <p:attrName>style.visibility</p:attrName>
                                        </p:attrNameLst>
                                      </p:cBhvr>
                                      <p:to>
                                        <p:strVal val="visible"/>
                                      </p:to>
                                    </p:set>
                                    <p:animEffect transition="in" filter="fade">
                                      <p:cBhvr>
                                        <p:cTn id="186" dur="500"/>
                                        <p:tgtEl>
                                          <p:spTgt spid="96"/>
                                        </p:tgtEl>
                                      </p:cBhvr>
                                    </p:animEffect>
                                  </p:childTnLst>
                                </p:cTn>
                              </p:par>
                              <p:par>
                                <p:cTn id="187" presetID="10" presetClass="entr" presetSubtype="0" fill="hold" nodeType="withEffect">
                                  <p:stCondLst>
                                    <p:cond delay="300"/>
                                  </p:stCondLst>
                                  <p:childTnLst>
                                    <p:set>
                                      <p:cBhvr>
                                        <p:cTn id="188" dur="1" fill="hold">
                                          <p:stCondLst>
                                            <p:cond delay="0"/>
                                          </p:stCondLst>
                                        </p:cTn>
                                        <p:tgtEl>
                                          <p:spTgt spid="95"/>
                                        </p:tgtEl>
                                        <p:attrNameLst>
                                          <p:attrName>style.visibility</p:attrName>
                                        </p:attrNameLst>
                                      </p:cBhvr>
                                      <p:to>
                                        <p:strVal val="visible"/>
                                      </p:to>
                                    </p:set>
                                    <p:animEffect transition="in" filter="fade">
                                      <p:cBhvr>
                                        <p:cTn id="189" dur="500"/>
                                        <p:tgtEl>
                                          <p:spTgt spid="95"/>
                                        </p:tgtEl>
                                      </p:cBhvr>
                                    </p:animEffect>
                                  </p:childTnLst>
                                </p:cTn>
                              </p:par>
                              <p:par>
                                <p:cTn id="190" presetID="10" presetClass="entr" presetSubtype="0" fill="hold" nodeType="withEffect">
                                  <p:stCondLst>
                                    <p:cond delay="500"/>
                                  </p:stCondLst>
                                  <p:childTnLst>
                                    <p:set>
                                      <p:cBhvr>
                                        <p:cTn id="191" dur="1" fill="hold">
                                          <p:stCondLst>
                                            <p:cond delay="0"/>
                                          </p:stCondLst>
                                        </p:cTn>
                                        <p:tgtEl>
                                          <p:spTgt spid="97"/>
                                        </p:tgtEl>
                                        <p:attrNameLst>
                                          <p:attrName>style.visibility</p:attrName>
                                        </p:attrNameLst>
                                      </p:cBhvr>
                                      <p:to>
                                        <p:strVal val="visible"/>
                                      </p:to>
                                    </p:set>
                                    <p:animEffect transition="in" filter="fade">
                                      <p:cBhvr>
                                        <p:cTn id="192" dur="500"/>
                                        <p:tgtEl>
                                          <p:spTgt spid="97"/>
                                        </p:tgtEl>
                                      </p:cBhvr>
                                    </p:animEffect>
                                  </p:childTnLst>
                                </p:cTn>
                              </p:par>
                              <p:par>
                                <p:cTn id="193" presetID="10" presetClass="entr" presetSubtype="0" fill="hold" grpId="0" nodeType="withEffect">
                                  <p:stCondLst>
                                    <p:cond delay="600"/>
                                  </p:stCondLst>
                                  <p:childTnLst>
                                    <p:set>
                                      <p:cBhvr>
                                        <p:cTn id="194" dur="1" fill="hold">
                                          <p:stCondLst>
                                            <p:cond delay="0"/>
                                          </p:stCondLst>
                                        </p:cTn>
                                        <p:tgtEl>
                                          <p:spTgt spid="114"/>
                                        </p:tgtEl>
                                        <p:attrNameLst>
                                          <p:attrName>style.visibility</p:attrName>
                                        </p:attrNameLst>
                                      </p:cBhvr>
                                      <p:to>
                                        <p:strVal val="visible"/>
                                      </p:to>
                                    </p:set>
                                    <p:animEffect transition="in" filter="fade">
                                      <p:cBhvr>
                                        <p:cTn id="195" dur="500"/>
                                        <p:tgtEl>
                                          <p:spTgt spid="114"/>
                                        </p:tgtEl>
                                      </p:cBhvr>
                                    </p:animEffect>
                                  </p:childTnLst>
                                </p:cTn>
                              </p:par>
                              <p:par>
                                <p:cTn id="196" presetID="10" presetClass="entr" presetSubtype="0" fill="hold" nodeType="withEffect">
                                  <p:stCondLst>
                                    <p:cond delay="600"/>
                                  </p:stCondLst>
                                  <p:childTnLst>
                                    <p:set>
                                      <p:cBhvr>
                                        <p:cTn id="197" dur="1" fill="hold">
                                          <p:stCondLst>
                                            <p:cond delay="0"/>
                                          </p:stCondLst>
                                        </p:cTn>
                                        <p:tgtEl>
                                          <p:spTgt spid="115"/>
                                        </p:tgtEl>
                                        <p:attrNameLst>
                                          <p:attrName>style.visibility</p:attrName>
                                        </p:attrNameLst>
                                      </p:cBhvr>
                                      <p:to>
                                        <p:strVal val="visible"/>
                                      </p:to>
                                    </p:set>
                                    <p:animEffect transition="in" filter="fade">
                                      <p:cBhvr>
                                        <p:cTn id="198" dur="500"/>
                                        <p:tgtEl>
                                          <p:spTgt spid="115"/>
                                        </p:tgtEl>
                                      </p:cBhvr>
                                    </p:animEffect>
                                  </p:childTnLst>
                                </p:cTn>
                              </p:par>
                            </p:childTnLst>
                          </p:cTn>
                        </p:par>
                        <p:par>
                          <p:cTn id="199" fill="hold">
                            <p:stCondLst>
                              <p:cond delay="1100"/>
                            </p:stCondLst>
                            <p:childTnLst>
                              <p:par>
                                <p:cTn id="200" presetID="10" presetClass="entr" presetSubtype="0" fill="hold" nodeType="afterEffect">
                                  <p:stCondLst>
                                    <p:cond delay="0"/>
                                  </p:stCondLst>
                                  <p:childTnLst>
                                    <p:set>
                                      <p:cBhvr>
                                        <p:cTn id="201" dur="1" fill="hold">
                                          <p:stCondLst>
                                            <p:cond delay="0"/>
                                          </p:stCondLst>
                                        </p:cTn>
                                        <p:tgtEl>
                                          <p:spTgt spid="116"/>
                                        </p:tgtEl>
                                        <p:attrNameLst>
                                          <p:attrName>style.visibility</p:attrName>
                                        </p:attrNameLst>
                                      </p:cBhvr>
                                      <p:to>
                                        <p:strVal val="visible"/>
                                      </p:to>
                                    </p:set>
                                    <p:animEffect transition="in" filter="fade">
                                      <p:cBhvr>
                                        <p:cTn id="202" dur="500"/>
                                        <p:tgtEl>
                                          <p:spTgt spid="116"/>
                                        </p:tgtEl>
                                      </p:cBhvr>
                                    </p:animEffect>
                                  </p:childTnLst>
                                </p:cTn>
                              </p:par>
                            </p:childTnLst>
                          </p:cTn>
                        </p:par>
                        <p:par>
                          <p:cTn id="203" fill="hold">
                            <p:stCondLst>
                              <p:cond delay="1600"/>
                            </p:stCondLst>
                            <p:childTnLst>
                              <p:par>
                                <p:cTn id="204" presetID="10" presetClass="entr" presetSubtype="0" fill="hold" nodeType="afterEffect">
                                  <p:stCondLst>
                                    <p:cond delay="0"/>
                                  </p:stCondLst>
                                  <p:childTnLst>
                                    <p:set>
                                      <p:cBhvr>
                                        <p:cTn id="205" dur="1" fill="hold">
                                          <p:stCondLst>
                                            <p:cond delay="0"/>
                                          </p:stCondLst>
                                        </p:cTn>
                                        <p:tgtEl>
                                          <p:spTgt spid="117"/>
                                        </p:tgtEl>
                                        <p:attrNameLst>
                                          <p:attrName>style.visibility</p:attrName>
                                        </p:attrNameLst>
                                      </p:cBhvr>
                                      <p:to>
                                        <p:strVal val="visible"/>
                                      </p:to>
                                    </p:set>
                                    <p:animEffect transition="in" filter="fade">
                                      <p:cBhvr>
                                        <p:cTn id="206" dur="500"/>
                                        <p:tgtEl>
                                          <p:spTgt spid="117"/>
                                        </p:tgtEl>
                                      </p:cBhvr>
                                    </p:animEffect>
                                  </p:childTnLst>
                                </p:cTn>
                              </p:par>
                              <p:par>
                                <p:cTn id="207" presetID="10" presetClass="entr" presetSubtype="0" fill="hold" nodeType="withEffect">
                                  <p:stCondLst>
                                    <p:cond delay="0"/>
                                  </p:stCondLst>
                                  <p:childTnLst>
                                    <p:set>
                                      <p:cBhvr>
                                        <p:cTn id="208" dur="1" fill="hold">
                                          <p:stCondLst>
                                            <p:cond delay="0"/>
                                          </p:stCondLst>
                                        </p:cTn>
                                        <p:tgtEl>
                                          <p:spTgt spid="151"/>
                                        </p:tgtEl>
                                        <p:attrNameLst>
                                          <p:attrName>style.visibility</p:attrName>
                                        </p:attrNameLst>
                                      </p:cBhvr>
                                      <p:to>
                                        <p:strVal val="visible"/>
                                      </p:to>
                                    </p:set>
                                    <p:animEffect transition="in" filter="fade">
                                      <p:cBhvr>
                                        <p:cTn id="209" dur="500"/>
                                        <p:tgtEl>
                                          <p:spTgt spid="151"/>
                                        </p:tgtEl>
                                      </p:cBhvr>
                                    </p:animEffect>
                                  </p:childTnLst>
                                </p:cTn>
                              </p:par>
                              <p:par>
                                <p:cTn id="210" presetID="10" presetClass="entr" presetSubtype="0" fill="hold" grpId="0" nodeType="withEffect">
                                  <p:stCondLst>
                                    <p:cond delay="200"/>
                                  </p:stCondLst>
                                  <p:childTnLst>
                                    <p:set>
                                      <p:cBhvr>
                                        <p:cTn id="211" dur="1" fill="hold">
                                          <p:stCondLst>
                                            <p:cond delay="0"/>
                                          </p:stCondLst>
                                        </p:cTn>
                                        <p:tgtEl>
                                          <p:spTgt spid="118"/>
                                        </p:tgtEl>
                                        <p:attrNameLst>
                                          <p:attrName>style.visibility</p:attrName>
                                        </p:attrNameLst>
                                      </p:cBhvr>
                                      <p:to>
                                        <p:strVal val="visible"/>
                                      </p:to>
                                    </p:set>
                                    <p:animEffect transition="in" filter="fade">
                                      <p:cBhvr>
                                        <p:cTn id="212" dur="500"/>
                                        <p:tgtEl>
                                          <p:spTgt spid="118"/>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54"/>
                                        </p:tgtEl>
                                        <p:attrNameLst>
                                          <p:attrName>style.visibility</p:attrName>
                                        </p:attrNameLst>
                                      </p:cBhvr>
                                      <p:to>
                                        <p:strVal val="visible"/>
                                      </p:to>
                                    </p:set>
                                    <p:animEffect transition="in" filter="fade">
                                      <p:cBhvr>
                                        <p:cTn id="217" dur="500"/>
                                        <p:tgtEl>
                                          <p:spTgt spid="154"/>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94"/>
                                        </p:tgtEl>
                                        <p:attrNameLst>
                                          <p:attrName>style.visibility</p:attrName>
                                        </p:attrNameLst>
                                      </p:cBhvr>
                                      <p:to>
                                        <p:strVal val="visible"/>
                                      </p:to>
                                    </p:set>
                                    <p:animEffect transition="in" filter="fade">
                                      <p:cBhvr>
                                        <p:cTn id="220" dur="500"/>
                                        <p:tgtEl>
                                          <p:spTgt spid="94"/>
                                        </p:tgtEl>
                                      </p:cBhvr>
                                    </p:animEffect>
                                  </p:childTnLst>
                                </p:cTn>
                              </p:par>
                              <p:par>
                                <p:cTn id="221" presetID="10" presetClass="entr" presetSubtype="0" fill="hold" grpId="0" nodeType="withEffect">
                                  <p:stCondLst>
                                    <p:cond delay="100"/>
                                  </p:stCondLst>
                                  <p:childTnLst>
                                    <p:set>
                                      <p:cBhvr>
                                        <p:cTn id="222" dur="1" fill="hold">
                                          <p:stCondLst>
                                            <p:cond delay="0"/>
                                          </p:stCondLst>
                                        </p:cTn>
                                        <p:tgtEl>
                                          <p:spTgt spid="99"/>
                                        </p:tgtEl>
                                        <p:attrNameLst>
                                          <p:attrName>style.visibility</p:attrName>
                                        </p:attrNameLst>
                                      </p:cBhvr>
                                      <p:to>
                                        <p:strVal val="visible"/>
                                      </p:to>
                                    </p:set>
                                    <p:animEffect transition="in" filter="fade">
                                      <p:cBhvr>
                                        <p:cTn id="223" dur="500"/>
                                        <p:tgtEl>
                                          <p:spTgt spid="99"/>
                                        </p:tgtEl>
                                      </p:cBhvr>
                                    </p:animEffect>
                                  </p:childTnLst>
                                </p:cTn>
                              </p:par>
                              <p:par>
                                <p:cTn id="224" presetID="10" presetClass="entr" presetSubtype="0" fill="hold" grpId="0" nodeType="withEffect">
                                  <p:stCondLst>
                                    <p:cond delay="200"/>
                                  </p:stCondLst>
                                  <p:childTnLst>
                                    <p:set>
                                      <p:cBhvr>
                                        <p:cTn id="225" dur="1" fill="hold">
                                          <p:stCondLst>
                                            <p:cond delay="0"/>
                                          </p:stCondLst>
                                        </p:cTn>
                                        <p:tgtEl>
                                          <p:spTgt spid="100"/>
                                        </p:tgtEl>
                                        <p:attrNameLst>
                                          <p:attrName>style.visibility</p:attrName>
                                        </p:attrNameLst>
                                      </p:cBhvr>
                                      <p:to>
                                        <p:strVal val="visible"/>
                                      </p:to>
                                    </p:set>
                                    <p:animEffect transition="in" filter="fade">
                                      <p:cBhvr>
                                        <p:cTn id="226" dur="500"/>
                                        <p:tgtEl>
                                          <p:spTgt spid="100"/>
                                        </p:tgtEl>
                                      </p:cBhvr>
                                    </p:animEffect>
                                  </p:childTnLst>
                                </p:cTn>
                              </p:par>
                              <p:par>
                                <p:cTn id="227" presetID="10" presetClass="entr" presetSubtype="0" fill="hold" grpId="0" nodeType="withEffect">
                                  <p:stCondLst>
                                    <p:cond delay="200"/>
                                  </p:stCondLst>
                                  <p:childTnLst>
                                    <p:set>
                                      <p:cBhvr>
                                        <p:cTn id="228" dur="1" fill="hold">
                                          <p:stCondLst>
                                            <p:cond delay="0"/>
                                          </p:stCondLst>
                                        </p:cTn>
                                        <p:tgtEl>
                                          <p:spTgt spid="128"/>
                                        </p:tgtEl>
                                        <p:attrNameLst>
                                          <p:attrName>style.visibility</p:attrName>
                                        </p:attrNameLst>
                                      </p:cBhvr>
                                      <p:to>
                                        <p:strVal val="visible"/>
                                      </p:to>
                                    </p:set>
                                    <p:animEffect transition="in" filter="fade">
                                      <p:cBhvr>
                                        <p:cTn id="229" dur="500"/>
                                        <p:tgtEl>
                                          <p:spTgt spid="128"/>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119"/>
                                        </p:tgtEl>
                                        <p:attrNameLst>
                                          <p:attrName>style.visibility</p:attrName>
                                        </p:attrNameLst>
                                      </p:cBhvr>
                                      <p:to>
                                        <p:strVal val="visible"/>
                                      </p:to>
                                    </p:set>
                                    <p:animEffect transition="in" filter="fade">
                                      <p:cBhvr>
                                        <p:cTn id="234" dur="500"/>
                                        <p:tgtEl>
                                          <p:spTgt spid="119"/>
                                        </p:tgtEl>
                                      </p:cBhvr>
                                    </p:animEffect>
                                  </p:childTnLst>
                                </p:cTn>
                              </p:par>
                              <p:par>
                                <p:cTn id="235" presetID="10" presetClass="entr" presetSubtype="0" fill="hold" nodeType="withEffect">
                                  <p:stCondLst>
                                    <p:cond delay="200"/>
                                  </p:stCondLst>
                                  <p:childTnLst>
                                    <p:set>
                                      <p:cBhvr>
                                        <p:cTn id="236" dur="1" fill="hold">
                                          <p:stCondLst>
                                            <p:cond delay="0"/>
                                          </p:stCondLst>
                                        </p:cTn>
                                        <p:tgtEl>
                                          <p:spTgt spid="101"/>
                                        </p:tgtEl>
                                        <p:attrNameLst>
                                          <p:attrName>style.visibility</p:attrName>
                                        </p:attrNameLst>
                                      </p:cBhvr>
                                      <p:to>
                                        <p:strVal val="visible"/>
                                      </p:to>
                                    </p:set>
                                    <p:animEffect transition="in" filter="fade">
                                      <p:cBhvr>
                                        <p:cTn id="237" dur="500"/>
                                        <p:tgtEl>
                                          <p:spTgt spid="10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126"/>
                                        </p:tgtEl>
                                        <p:attrNameLst>
                                          <p:attrName>style.visibility</p:attrName>
                                        </p:attrNameLst>
                                      </p:cBhvr>
                                      <p:to>
                                        <p:strVal val="visible"/>
                                      </p:to>
                                    </p:set>
                                    <p:animEffect transition="in" filter="fade">
                                      <p:cBhvr>
                                        <p:cTn id="242" dur="500"/>
                                        <p:tgtEl>
                                          <p:spTgt spid="126"/>
                                        </p:tgtEl>
                                      </p:cBhvr>
                                    </p:animEffect>
                                  </p:childTnLst>
                                </p:cTn>
                              </p:par>
                            </p:childTnLst>
                          </p:cTn>
                        </p:par>
                        <p:par>
                          <p:cTn id="243" fill="hold">
                            <p:stCondLst>
                              <p:cond delay="500"/>
                            </p:stCondLst>
                            <p:childTnLst>
                              <p:par>
                                <p:cTn id="244" presetID="10" presetClass="entr" presetSubtype="0" fill="hold" nodeType="afterEffect">
                                  <p:stCondLst>
                                    <p:cond delay="0"/>
                                  </p:stCondLst>
                                  <p:childTnLst>
                                    <p:set>
                                      <p:cBhvr>
                                        <p:cTn id="245" dur="1" fill="hold">
                                          <p:stCondLst>
                                            <p:cond delay="0"/>
                                          </p:stCondLst>
                                        </p:cTn>
                                        <p:tgtEl>
                                          <p:spTgt spid="127"/>
                                        </p:tgtEl>
                                        <p:attrNameLst>
                                          <p:attrName>style.visibility</p:attrName>
                                        </p:attrNameLst>
                                      </p:cBhvr>
                                      <p:to>
                                        <p:strVal val="visible"/>
                                      </p:to>
                                    </p:set>
                                    <p:animEffect transition="in" filter="fade">
                                      <p:cBhvr>
                                        <p:cTn id="246" dur="500"/>
                                        <p:tgtEl>
                                          <p:spTgt spid="127"/>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132"/>
                                        </p:tgtEl>
                                        <p:attrNameLst>
                                          <p:attrName>style.visibility</p:attrName>
                                        </p:attrNameLst>
                                      </p:cBhvr>
                                      <p:to>
                                        <p:strVal val="visible"/>
                                      </p:to>
                                    </p:set>
                                    <p:animEffect transition="in" filter="fade">
                                      <p:cBhvr>
                                        <p:cTn id="251" dur="500"/>
                                        <p:tgtEl>
                                          <p:spTgt spid="132"/>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129"/>
                                        </p:tgtEl>
                                        <p:attrNameLst>
                                          <p:attrName>style.visibility</p:attrName>
                                        </p:attrNameLst>
                                      </p:cBhvr>
                                      <p:to>
                                        <p:strVal val="visible"/>
                                      </p:to>
                                    </p:set>
                                    <p:animEffect transition="in" filter="fade">
                                      <p:cBhvr>
                                        <p:cTn id="256" dur="500"/>
                                        <p:tgtEl>
                                          <p:spTgt spid="129"/>
                                        </p:tgtEl>
                                      </p:cBhvr>
                                    </p:animEffect>
                                  </p:childTnLst>
                                </p:cTn>
                              </p:par>
                            </p:childTnLst>
                          </p:cTn>
                        </p:par>
                        <p:par>
                          <p:cTn id="257" fill="hold">
                            <p:stCondLst>
                              <p:cond delay="500"/>
                            </p:stCondLst>
                            <p:childTnLst>
                              <p:par>
                                <p:cTn id="258" presetID="10" presetClass="entr" presetSubtype="0" fill="hold" nodeType="afterEffect">
                                  <p:stCondLst>
                                    <p:cond delay="0"/>
                                  </p:stCondLst>
                                  <p:childTnLst>
                                    <p:set>
                                      <p:cBhvr>
                                        <p:cTn id="259" dur="1" fill="hold">
                                          <p:stCondLst>
                                            <p:cond delay="0"/>
                                          </p:stCondLst>
                                        </p:cTn>
                                        <p:tgtEl>
                                          <p:spTgt spid="130"/>
                                        </p:tgtEl>
                                        <p:attrNameLst>
                                          <p:attrName>style.visibility</p:attrName>
                                        </p:attrNameLst>
                                      </p:cBhvr>
                                      <p:to>
                                        <p:strVal val="visible"/>
                                      </p:to>
                                    </p:set>
                                    <p:animEffect transition="in" filter="fade">
                                      <p:cBhvr>
                                        <p:cTn id="260" dur="500"/>
                                        <p:tgtEl>
                                          <p:spTgt spid="130"/>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nodeType="clickEffect">
                                  <p:stCondLst>
                                    <p:cond delay="0"/>
                                  </p:stCondLst>
                                  <p:childTnLst>
                                    <p:set>
                                      <p:cBhvr>
                                        <p:cTn id="264" dur="1" fill="hold">
                                          <p:stCondLst>
                                            <p:cond delay="0"/>
                                          </p:stCondLst>
                                        </p:cTn>
                                        <p:tgtEl>
                                          <p:spTgt spid="157"/>
                                        </p:tgtEl>
                                        <p:attrNameLst>
                                          <p:attrName>style.visibility</p:attrName>
                                        </p:attrNameLst>
                                      </p:cBhvr>
                                      <p:to>
                                        <p:strVal val="visible"/>
                                      </p:to>
                                    </p:set>
                                    <p:animEffect transition="in" filter="fade">
                                      <p:cBhvr>
                                        <p:cTn id="265" dur="500"/>
                                        <p:tgtEl>
                                          <p:spTgt spid="157"/>
                                        </p:tgtEl>
                                      </p:cBhvr>
                                    </p:animEffect>
                                  </p:childTnLst>
                                </p:cTn>
                              </p:par>
                              <p:par>
                                <p:cTn id="266" presetID="10" presetClass="entr" presetSubtype="0" fill="hold" grpId="0" nodeType="withEffect">
                                  <p:stCondLst>
                                    <p:cond delay="200"/>
                                  </p:stCondLst>
                                  <p:childTnLst>
                                    <p:set>
                                      <p:cBhvr>
                                        <p:cTn id="267" dur="1" fill="hold">
                                          <p:stCondLst>
                                            <p:cond delay="0"/>
                                          </p:stCondLst>
                                        </p:cTn>
                                        <p:tgtEl>
                                          <p:spTgt spid="131"/>
                                        </p:tgtEl>
                                        <p:attrNameLst>
                                          <p:attrName>style.visibility</p:attrName>
                                        </p:attrNameLst>
                                      </p:cBhvr>
                                      <p:to>
                                        <p:strVal val="visible"/>
                                      </p:to>
                                    </p:set>
                                    <p:animEffect transition="in" filter="fade">
                                      <p:cBhvr>
                                        <p:cTn id="268" dur="500"/>
                                        <p:tgtEl>
                                          <p:spTgt spid="131"/>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nodeType="clickEffect">
                                  <p:stCondLst>
                                    <p:cond delay="0"/>
                                  </p:stCondLst>
                                  <p:childTnLst>
                                    <p:set>
                                      <p:cBhvr>
                                        <p:cTn id="272" dur="1" fill="hold">
                                          <p:stCondLst>
                                            <p:cond delay="0"/>
                                          </p:stCondLst>
                                        </p:cTn>
                                        <p:tgtEl>
                                          <p:spTgt spid="160"/>
                                        </p:tgtEl>
                                        <p:attrNameLst>
                                          <p:attrName>style.visibility</p:attrName>
                                        </p:attrNameLst>
                                      </p:cBhvr>
                                      <p:to>
                                        <p:strVal val="visible"/>
                                      </p:to>
                                    </p:set>
                                    <p:animEffect transition="in" filter="fade">
                                      <p:cBhvr>
                                        <p:cTn id="273" dur="500"/>
                                        <p:tgtEl>
                                          <p:spTgt spid="160"/>
                                        </p:tgtEl>
                                      </p:cBhvr>
                                    </p:animEffect>
                                  </p:childTnLst>
                                </p:cTn>
                              </p:par>
                              <p:par>
                                <p:cTn id="274" presetID="10" presetClass="entr" presetSubtype="0" fill="hold" grpId="0" nodeType="withEffect">
                                  <p:stCondLst>
                                    <p:cond delay="200"/>
                                  </p:stCondLst>
                                  <p:childTnLst>
                                    <p:set>
                                      <p:cBhvr>
                                        <p:cTn id="275" dur="1" fill="hold">
                                          <p:stCondLst>
                                            <p:cond delay="0"/>
                                          </p:stCondLst>
                                        </p:cTn>
                                        <p:tgtEl>
                                          <p:spTgt spid="133"/>
                                        </p:tgtEl>
                                        <p:attrNameLst>
                                          <p:attrName>style.visibility</p:attrName>
                                        </p:attrNameLst>
                                      </p:cBhvr>
                                      <p:to>
                                        <p:strVal val="visible"/>
                                      </p:to>
                                    </p:set>
                                    <p:animEffect transition="in" filter="fade">
                                      <p:cBhvr>
                                        <p:cTn id="276" dur="500"/>
                                        <p:tgtEl>
                                          <p:spTgt spid="133"/>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165"/>
                                        </p:tgtEl>
                                        <p:attrNameLst>
                                          <p:attrName>style.visibility</p:attrName>
                                        </p:attrNameLst>
                                      </p:cBhvr>
                                      <p:to>
                                        <p:strVal val="visible"/>
                                      </p:to>
                                    </p:set>
                                    <p:animEffect transition="in" filter="fade">
                                      <p:cBhvr>
                                        <p:cTn id="281" dur="500"/>
                                        <p:tgtEl>
                                          <p:spTgt spid="165"/>
                                        </p:tgtEl>
                                      </p:cBhvr>
                                    </p:animEffect>
                                  </p:childTnLst>
                                </p:cTn>
                              </p:par>
                              <p:par>
                                <p:cTn id="282" presetID="10" presetClass="entr" presetSubtype="0" fill="hold" grpId="0" nodeType="withEffect">
                                  <p:stCondLst>
                                    <p:cond delay="200"/>
                                  </p:stCondLst>
                                  <p:childTnLst>
                                    <p:set>
                                      <p:cBhvr>
                                        <p:cTn id="283" dur="1" fill="hold">
                                          <p:stCondLst>
                                            <p:cond delay="0"/>
                                          </p:stCondLst>
                                        </p:cTn>
                                        <p:tgtEl>
                                          <p:spTgt spid="134"/>
                                        </p:tgtEl>
                                        <p:attrNameLst>
                                          <p:attrName>style.visibility</p:attrName>
                                        </p:attrNameLst>
                                      </p:cBhvr>
                                      <p:to>
                                        <p:strVal val="visible"/>
                                      </p:to>
                                    </p:set>
                                    <p:animEffect transition="in" filter="fade">
                                      <p:cBhvr>
                                        <p:cTn id="284" dur="500"/>
                                        <p:tgtEl>
                                          <p:spTgt spid="134"/>
                                        </p:tgtEl>
                                      </p:cBhvr>
                                    </p:animEffect>
                                  </p:childTnLst>
                                </p:cTn>
                              </p:par>
                              <p:par>
                                <p:cTn id="285" presetID="10" presetClass="entr" presetSubtype="0" fill="hold" grpId="0" nodeType="withEffect">
                                  <p:stCondLst>
                                    <p:cond delay="400"/>
                                  </p:stCondLst>
                                  <p:childTnLst>
                                    <p:set>
                                      <p:cBhvr>
                                        <p:cTn id="286" dur="1" fill="hold">
                                          <p:stCondLst>
                                            <p:cond delay="0"/>
                                          </p:stCondLst>
                                        </p:cTn>
                                        <p:tgtEl>
                                          <p:spTgt spid="172"/>
                                        </p:tgtEl>
                                        <p:attrNameLst>
                                          <p:attrName>style.visibility</p:attrName>
                                        </p:attrNameLst>
                                      </p:cBhvr>
                                      <p:to>
                                        <p:strVal val="visible"/>
                                      </p:to>
                                    </p:set>
                                    <p:animEffect transition="in" filter="fade">
                                      <p:cBhvr>
                                        <p:cTn id="287" dur="500"/>
                                        <p:tgtEl>
                                          <p:spTgt spid="172"/>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grpId="0" nodeType="clickEffect">
                                  <p:stCondLst>
                                    <p:cond delay="0"/>
                                  </p:stCondLst>
                                  <p:childTnLst>
                                    <p:set>
                                      <p:cBhvr>
                                        <p:cTn id="291" dur="1" fill="hold">
                                          <p:stCondLst>
                                            <p:cond delay="0"/>
                                          </p:stCondLst>
                                        </p:cTn>
                                        <p:tgtEl>
                                          <p:spTgt spid="175"/>
                                        </p:tgtEl>
                                        <p:attrNameLst>
                                          <p:attrName>style.visibility</p:attrName>
                                        </p:attrNameLst>
                                      </p:cBhvr>
                                      <p:to>
                                        <p:strVal val="visible"/>
                                      </p:to>
                                    </p:set>
                                    <p:animEffect transition="in" filter="fade">
                                      <p:cBhvr>
                                        <p:cTn id="29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32" grpId="0"/>
      <p:bldP spid="83" grpId="0"/>
      <p:bldP spid="84" grpId="0"/>
      <p:bldP spid="86" grpId="0"/>
      <p:bldP spid="87" grpId="0"/>
      <p:bldP spid="88" grpId="0"/>
      <p:bldP spid="89" grpId="0"/>
      <p:bldP spid="92" grpId="0"/>
      <p:bldP spid="93" grpId="0"/>
      <p:bldP spid="94" grpId="0" animBg="1"/>
      <p:bldP spid="99" grpId="0" animBg="1"/>
      <p:bldP spid="100" grpId="0" animBg="1"/>
      <p:bldP spid="112" grpId="0"/>
      <p:bldP spid="113" grpId="0"/>
      <p:bldP spid="114" grpId="0"/>
      <p:bldP spid="118" grpId="0"/>
      <p:bldP spid="128" grpId="0"/>
      <p:bldP spid="131" grpId="0"/>
      <p:bldP spid="132" grpId="0"/>
      <p:bldP spid="133" grpId="0"/>
      <p:bldP spid="134" grpId="0"/>
      <p:bldP spid="145" grpId="0"/>
      <p:bldP spid="172" grpId="0"/>
      <p:bldP spid="1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next</a:t>
            </a:r>
            <a:endParaRPr lang="en-US" dirty="0"/>
          </a:p>
        </p:txBody>
      </p:sp>
      <p:sp>
        <p:nvSpPr>
          <p:cNvPr id="3" name="Content Placeholder 2"/>
          <p:cNvSpPr>
            <a:spLocks noGrp="1"/>
          </p:cNvSpPr>
          <p:nvPr>
            <p:ph idx="1"/>
          </p:nvPr>
        </p:nvSpPr>
        <p:spPr>
          <a:xfrm>
            <a:off x="400050" y="1447800"/>
            <a:ext cx="4387103" cy="5195910"/>
          </a:xfrm>
        </p:spPr>
        <p:txBody>
          <a:bodyPr/>
          <a:lstStyle/>
          <a:p>
            <a:r>
              <a:rPr lang="en-US" sz="2000" dirty="0" smtClean="0"/>
              <a:t>For each cell affected in dengue infection (direct targets, immune modulators)</a:t>
            </a:r>
          </a:p>
          <a:p>
            <a:pPr lvl="1"/>
            <a:r>
              <a:rPr lang="en-US" sz="2000" dirty="0" smtClean="0"/>
              <a:t>Gather receptors, signal transduction pathways and cytokine profile</a:t>
            </a:r>
          </a:p>
          <a:p>
            <a:pPr lvl="1"/>
            <a:r>
              <a:rPr lang="en-US" sz="2000" dirty="0" smtClean="0"/>
              <a:t>Model network topology</a:t>
            </a:r>
          </a:p>
          <a:p>
            <a:pPr lvl="1"/>
            <a:r>
              <a:rPr lang="en-US" sz="2000" dirty="0" smtClean="0"/>
              <a:t>Model network flux/dynamics (if possible)</a:t>
            </a:r>
          </a:p>
          <a:p>
            <a:r>
              <a:rPr lang="en-US" sz="2000" dirty="0" smtClean="0"/>
              <a:t>Verify NS1 cross-reactive autoimmune antibodies to platelets/ECs</a:t>
            </a:r>
          </a:p>
          <a:p>
            <a:r>
              <a:rPr lang="en-US" sz="2000" dirty="0" smtClean="0"/>
              <a:t>Quantify NS1-specific Abs (1,2) and autoimmune Abs (ratio)</a:t>
            </a:r>
          </a:p>
          <a:p>
            <a:r>
              <a:rPr lang="en-US" sz="2000" dirty="0" smtClean="0"/>
              <a:t>DHF/DSS animal model / patient cohort</a:t>
            </a:r>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23</a:t>
            </a:fld>
            <a:endParaRPr lang="en-US" altLang="en-US"/>
          </a:p>
        </p:txBody>
      </p:sp>
      <p:pic>
        <p:nvPicPr>
          <p:cNvPr id="5" name="Picture 2" descr="Exploring the full spectrum of macrophage ac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914" y="1447800"/>
            <a:ext cx="4080111" cy="24186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5"/>
          <p:cNvSpPr txBox="1">
            <a:spLocks noChangeArrowheads="1"/>
          </p:cNvSpPr>
          <p:nvPr/>
        </p:nvSpPr>
        <p:spPr bwMode="auto">
          <a:xfrm>
            <a:off x="6062411" y="3866461"/>
            <a:ext cx="30322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dirty="0" err="1" smtClean="0">
                <a:solidFill>
                  <a:prstClr val="black"/>
                </a:solidFill>
                <a:latin typeface="Calibri" panose="020F0502020204030204" pitchFamily="34" charset="0"/>
              </a:rPr>
              <a:t>Mosser</a:t>
            </a:r>
            <a:r>
              <a:rPr lang="en-US" altLang="en-US" sz="1200" dirty="0" smtClean="0">
                <a:solidFill>
                  <a:prstClr val="black"/>
                </a:solidFill>
                <a:latin typeface="Calibri" panose="020F0502020204030204" pitchFamily="34" charset="0"/>
              </a:rPr>
              <a:t> and </a:t>
            </a:r>
            <a:r>
              <a:rPr lang="en-US" altLang="en-US" sz="1200" dirty="0" err="1" smtClean="0">
                <a:solidFill>
                  <a:prstClr val="black"/>
                </a:solidFill>
                <a:latin typeface="Calibri" panose="020F0502020204030204" pitchFamily="34" charset="0"/>
              </a:rPr>
              <a:t>Eduards</a:t>
            </a:r>
            <a:r>
              <a:rPr lang="en-US" altLang="en-US" sz="1200" dirty="0" smtClean="0">
                <a:solidFill>
                  <a:prstClr val="black"/>
                </a:solidFill>
                <a:latin typeface="Calibri" panose="020F0502020204030204" pitchFamily="34" charset="0"/>
              </a:rPr>
              <a:t>. Nat Rev </a:t>
            </a:r>
            <a:r>
              <a:rPr lang="en-US" altLang="en-US" sz="1200" dirty="0" err="1" smtClean="0">
                <a:solidFill>
                  <a:prstClr val="black"/>
                </a:solidFill>
                <a:latin typeface="Calibri" panose="020F0502020204030204" pitchFamily="34" charset="0"/>
              </a:rPr>
              <a:t>Immunol</a:t>
            </a:r>
            <a:r>
              <a:rPr lang="en-US" altLang="en-US" sz="1200" dirty="0" smtClean="0">
                <a:solidFill>
                  <a:prstClr val="black"/>
                </a:solidFill>
                <a:latin typeface="Calibri" panose="020F0502020204030204" pitchFamily="34" charset="0"/>
              </a:rPr>
              <a:t>. 2008</a:t>
            </a:r>
            <a:endParaRPr lang="en-US" altLang="en-US" sz="1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41341870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dirty="0" smtClean="0">
              <a:latin typeface="Andalus" panose="02020603050405020304" pitchFamily="18" charset="-78"/>
              <a:cs typeface="Andalus" panose="02020603050405020304" pitchFamily="18" charset="-78"/>
            </a:endParaRPr>
          </a:p>
          <a:p>
            <a:pPr marL="0" indent="0" algn="ctr">
              <a:buNone/>
            </a:pPr>
            <a:endParaRPr lang="en-US" dirty="0" smtClean="0">
              <a:latin typeface="Andalus" panose="02020603050405020304" pitchFamily="18" charset="-78"/>
              <a:cs typeface="Andalus" panose="02020603050405020304" pitchFamily="18" charset="-78"/>
            </a:endParaRPr>
          </a:p>
          <a:p>
            <a:pPr marL="0" indent="0" algn="ctr">
              <a:buNone/>
            </a:pPr>
            <a:endParaRPr lang="en-US" dirty="0" smtClean="0">
              <a:latin typeface="Andalus" panose="02020603050405020304" pitchFamily="18" charset="-78"/>
              <a:cs typeface="Andalus" panose="02020603050405020304" pitchFamily="18" charset="-78"/>
            </a:endParaRPr>
          </a:p>
          <a:p>
            <a:pPr marL="0" indent="0" algn="ctr">
              <a:buNone/>
            </a:pPr>
            <a:endParaRPr lang="en-US" dirty="0">
              <a:latin typeface="Andalus" panose="02020603050405020304" pitchFamily="18" charset="-78"/>
              <a:cs typeface="Andalus" panose="02020603050405020304" pitchFamily="18" charset="-78"/>
            </a:endParaRPr>
          </a:p>
          <a:p>
            <a:pPr marL="0" indent="0" algn="ctr">
              <a:buNone/>
            </a:pPr>
            <a:endParaRPr lang="en-US" dirty="0" smtClean="0">
              <a:latin typeface="Andalus" panose="02020603050405020304" pitchFamily="18" charset="-78"/>
              <a:cs typeface="Andalus" panose="02020603050405020304" pitchFamily="18" charset="-78"/>
            </a:endParaRPr>
          </a:p>
          <a:p>
            <a:pPr marL="0" indent="0" algn="ctr">
              <a:buNone/>
            </a:pPr>
            <a:endParaRPr lang="en-US" dirty="0">
              <a:latin typeface="Andalus" panose="02020603050405020304" pitchFamily="18" charset="-78"/>
              <a:cs typeface="Andalus" panose="02020603050405020304" pitchFamily="18" charset="-78"/>
            </a:endParaRPr>
          </a:p>
          <a:p>
            <a:pPr marL="0" indent="0" algn="ctr">
              <a:buNone/>
            </a:pPr>
            <a:r>
              <a:rPr lang="en-US" dirty="0" smtClean="0">
                <a:latin typeface="Andalus" panose="02020603050405020304" pitchFamily="18" charset="-78"/>
                <a:cs typeface="Andalus" panose="02020603050405020304" pitchFamily="18" charset="-78"/>
              </a:rPr>
              <a:t>Happy Holidays and Enjoy the Christmas break </a:t>
            </a:r>
            <a:r>
              <a:rPr lang="en-US" dirty="0" smtClean="0">
                <a:latin typeface="Andalus" panose="02020603050405020304" pitchFamily="18" charset="-78"/>
                <a:cs typeface="Andalus" panose="02020603050405020304" pitchFamily="18" charset="-78"/>
                <a:sym typeface="Wingdings" panose="05000000000000000000" pitchFamily="2" charset="2"/>
              </a:rPr>
              <a:t></a:t>
            </a:r>
            <a:endParaRPr lang="en-US"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24</a:t>
            </a:fld>
            <a:endParaRPr lang="en-US" altLang="en-US"/>
          </a:p>
        </p:txBody>
      </p:sp>
      <p:pic>
        <p:nvPicPr>
          <p:cNvPr id="66562" name="Picture 2" descr="http://vignette2.wikia.nocookie.net/youtubepoop/images/8/8b/2a540f2b4e0bcf52f27b9e6d90f50a72.jpg/revision/latest?cb=20150122001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963" y="2189872"/>
            <a:ext cx="3496635" cy="217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073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Viral factors</a:t>
            </a:r>
          </a:p>
        </p:txBody>
      </p:sp>
      <p:sp>
        <p:nvSpPr>
          <p:cNvPr id="4" name="Content Placeholder 2"/>
          <p:cNvSpPr txBox="1">
            <a:spLocks/>
          </p:cNvSpPr>
          <p:nvPr/>
        </p:nvSpPr>
        <p:spPr>
          <a:xfrm>
            <a:off x="457200" y="1714500"/>
            <a:ext cx="8229600" cy="4714875"/>
          </a:xfrm>
          <a:prstGeom prst="rect">
            <a:avLst/>
          </a:prstGeom>
        </p:spPr>
        <p:txBody>
          <a:bodyPr>
            <a:normAutofit fontScale="77500" lnSpcReduction="20000"/>
          </a:bodyPr>
          <a:lstStyle/>
          <a:p>
            <a:pPr marL="365760" indent="-256032">
              <a:spcBef>
                <a:spcPts val="300"/>
              </a:spcBef>
              <a:buClr>
                <a:srgbClr val="9BBB59"/>
              </a:buClr>
              <a:buFont typeface="Georgia"/>
              <a:buChar char="•"/>
              <a:defRPr/>
            </a:pPr>
            <a:r>
              <a:rPr lang="en-GB" sz="2800" dirty="0">
                <a:solidFill>
                  <a:prstClr val="black"/>
                </a:solidFill>
                <a:cs typeface="Arial" panose="020B0604020202020204" pitchFamily="34" charset="0"/>
              </a:rPr>
              <a:t>E protein</a:t>
            </a:r>
          </a:p>
          <a:p>
            <a:pPr marL="822960" lvl="1" indent="-256032">
              <a:spcBef>
                <a:spcPts val="300"/>
              </a:spcBef>
              <a:buClr>
                <a:srgbClr val="9BBB59"/>
              </a:buClr>
              <a:buFont typeface="Georgia"/>
              <a:buChar char="•"/>
              <a:defRPr/>
            </a:pPr>
            <a:r>
              <a:rPr lang="en-GB" sz="2300" dirty="0">
                <a:solidFill>
                  <a:prstClr val="black"/>
                </a:solidFill>
                <a:cs typeface="Arial" panose="020B0604020202020204" pitchFamily="34" charset="0"/>
              </a:rPr>
              <a:t>Cell receptors</a:t>
            </a:r>
          </a:p>
          <a:p>
            <a:pPr marL="822960" lvl="1" indent="-256032">
              <a:spcBef>
                <a:spcPts val="300"/>
              </a:spcBef>
              <a:buClr>
                <a:srgbClr val="9BBB59"/>
              </a:buClr>
              <a:buFont typeface="Georgia"/>
              <a:buChar char="•"/>
              <a:defRPr/>
            </a:pPr>
            <a:r>
              <a:rPr lang="en-GB" sz="2300" dirty="0">
                <a:solidFill>
                  <a:prstClr val="black"/>
                </a:solidFill>
                <a:cs typeface="Arial" panose="020B0604020202020204" pitchFamily="34" charset="0"/>
              </a:rPr>
              <a:t>Humoral cross-reactivity (ADE)</a:t>
            </a:r>
          </a:p>
          <a:p>
            <a:pPr marL="365760" indent="-256032">
              <a:spcBef>
                <a:spcPts val="300"/>
              </a:spcBef>
              <a:buClr>
                <a:srgbClr val="9BBB59"/>
              </a:buClr>
              <a:buFont typeface="Georgia"/>
              <a:buChar char="•"/>
              <a:defRPr/>
            </a:pPr>
            <a:r>
              <a:rPr lang="en-GB" sz="2800" dirty="0">
                <a:solidFill>
                  <a:prstClr val="black"/>
                </a:solidFill>
                <a:cs typeface="Arial" panose="020B0604020202020204" pitchFamily="34" charset="0"/>
              </a:rPr>
              <a:t>NS1</a:t>
            </a:r>
          </a:p>
          <a:p>
            <a:pPr marL="822960" lvl="1" indent="-256032">
              <a:spcBef>
                <a:spcPts val="300"/>
              </a:spcBef>
              <a:buClr>
                <a:srgbClr val="9BBB59"/>
              </a:buClr>
              <a:buFont typeface="Georgia"/>
              <a:buChar char="•"/>
              <a:defRPr/>
            </a:pPr>
            <a:r>
              <a:rPr lang="en-GB" sz="2600" dirty="0">
                <a:solidFill>
                  <a:prstClr val="black"/>
                </a:solidFill>
                <a:cs typeface="Arial" panose="020B0604020202020204" pitchFamily="34" charset="0"/>
              </a:rPr>
              <a:t>Autoimmune reactions (anti-DEN </a:t>
            </a:r>
            <a:r>
              <a:rPr lang="en-GB" sz="2600" dirty="0" err="1">
                <a:solidFill>
                  <a:prstClr val="black"/>
                </a:solidFill>
                <a:cs typeface="Arial" panose="020B0604020202020204" pitchFamily="34" charset="0"/>
              </a:rPr>
              <a:t>Ab</a:t>
            </a:r>
            <a:r>
              <a:rPr lang="en-GB" sz="2600" dirty="0">
                <a:solidFill>
                  <a:prstClr val="black"/>
                </a:solidFill>
                <a:cs typeface="Arial" panose="020B0604020202020204" pitchFamily="34" charset="0"/>
              </a:rPr>
              <a:t> cross-reactivity to host)</a:t>
            </a:r>
          </a:p>
          <a:p>
            <a:pPr marL="822960" lvl="1" indent="-256032">
              <a:spcBef>
                <a:spcPts val="300"/>
              </a:spcBef>
              <a:buClr>
                <a:srgbClr val="9BBB59"/>
              </a:buClr>
              <a:buFont typeface="Georgia"/>
              <a:buChar char="•"/>
              <a:defRPr/>
            </a:pPr>
            <a:r>
              <a:rPr lang="en-GB" sz="2600" dirty="0">
                <a:solidFill>
                  <a:prstClr val="black"/>
                </a:solidFill>
                <a:cs typeface="Arial" panose="020B0604020202020204" pitchFamily="34" charset="0"/>
              </a:rPr>
              <a:t>Infected &amp; non-infected cells</a:t>
            </a:r>
          </a:p>
          <a:p>
            <a:pPr marL="1280160" lvl="2" indent="-256032">
              <a:spcBef>
                <a:spcPts val="300"/>
              </a:spcBef>
              <a:buClr>
                <a:srgbClr val="9BBB59"/>
              </a:buClr>
              <a:buFont typeface="Georgia"/>
              <a:buChar char="•"/>
              <a:defRPr/>
            </a:pPr>
            <a:r>
              <a:rPr lang="en-GB" sz="2300" dirty="0">
                <a:solidFill>
                  <a:prstClr val="black"/>
                </a:solidFill>
                <a:cs typeface="Arial" panose="020B0604020202020204" pitchFamily="34" charset="0"/>
              </a:rPr>
              <a:t>Membrane bound </a:t>
            </a:r>
            <a:r>
              <a:rPr lang="en-GB" sz="2300" dirty="0" err="1">
                <a:solidFill>
                  <a:prstClr val="black"/>
                </a:solidFill>
                <a:cs typeface="Arial" panose="020B0604020202020204" pitchFamily="34" charset="0"/>
              </a:rPr>
              <a:t>vs</a:t>
            </a:r>
            <a:r>
              <a:rPr lang="en-GB" sz="2300" dirty="0">
                <a:solidFill>
                  <a:prstClr val="black"/>
                </a:solidFill>
                <a:cs typeface="Arial" panose="020B0604020202020204" pitchFamily="34" charset="0"/>
              </a:rPr>
              <a:t> soluble</a:t>
            </a:r>
          </a:p>
          <a:p>
            <a:pPr marL="822960" lvl="1" indent="-256032">
              <a:spcBef>
                <a:spcPts val="300"/>
              </a:spcBef>
              <a:buClr>
                <a:srgbClr val="9BBB59"/>
              </a:buClr>
              <a:buFont typeface="Georgia"/>
              <a:buChar char="•"/>
              <a:defRPr/>
            </a:pPr>
            <a:r>
              <a:rPr lang="en-GB" sz="2600" dirty="0">
                <a:solidFill>
                  <a:prstClr val="black"/>
                </a:solidFill>
                <a:cs typeface="Arial" panose="020B0604020202020204" pitchFamily="34" charset="0"/>
              </a:rPr>
              <a:t>Soluble form re-attachment to non-infected cells</a:t>
            </a:r>
          </a:p>
          <a:p>
            <a:pPr marL="1280160" lvl="2" indent="-256032">
              <a:spcBef>
                <a:spcPts val="300"/>
              </a:spcBef>
              <a:buClr>
                <a:srgbClr val="9BBB59"/>
              </a:buClr>
              <a:buFont typeface="Georgia"/>
              <a:buChar char="•"/>
              <a:defRPr/>
            </a:pPr>
            <a:r>
              <a:rPr lang="en-GB" sz="2300" dirty="0">
                <a:solidFill>
                  <a:prstClr val="black"/>
                </a:solidFill>
                <a:cs typeface="Arial" panose="020B0604020202020204" pitchFamily="34" charset="0"/>
              </a:rPr>
              <a:t>Endothelial cells, monocytes, macrophages...</a:t>
            </a:r>
          </a:p>
          <a:p>
            <a:pPr marL="1280160" lvl="2" indent="-256032">
              <a:spcBef>
                <a:spcPts val="300"/>
              </a:spcBef>
              <a:buClr>
                <a:srgbClr val="9BBB59"/>
              </a:buClr>
              <a:buFont typeface="Georgia"/>
              <a:buChar char="•"/>
              <a:defRPr/>
            </a:pPr>
            <a:r>
              <a:rPr lang="en-GB" sz="2300" dirty="0">
                <a:solidFill>
                  <a:prstClr val="black"/>
                </a:solidFill>
                <a:cs typeface="Arial" panose="020B0604020202020204" pitchFamily="34" charset="0"/>
              </a:rPr>
              <a:t>Complement activation, MAC inhibition</a:t>
            </a:r>
          </a:p>
          <a:p>
            <a:pPr marL="1280160" lvl="2" indent="-256032">
              <a:spcBef>
                <a:spcPts val="300"/>
              </a:spcBef>
              <a:buClr>
                <a:srgbClr val="9BBB59"/>
              </a:buClr>
              <a:buFont typeface="Georgia"/>
              <a:buChar char="•"/>
              <a:defRPr/>
            </a:pPr>
            <a:r>
              <a:rPr lang="en-GB" sz="2300" dirty="0">
                <a:solidFill>
                  <a:prstClr val="black"/>
                </a:solidFill>
                <a:cs typeface="Arial" panose="020B0604020202020204" pitchFamily="34" charset="0"/>
              </a:rPr>
              <a:t>AB recognition on cell surfaces</a:t>
            </a:r>
          </a:p>
          <a:p>
            <a:pPr marL="1280160" lvl="2" indent="-256032">
              <a:spcBef>
                <a:spcPts val="300"/>
              </a:spcBef>
              <a:buClr>
                <a:srgbClr val="9BBB59"/>
              </a:buClr>
              <a:buFont typeface="Georgia"/>
              <a:buChar char="•"/>
              <a:defRPr/>
            </a:pPr>
            <a:r>
              <a:rPr lang="en-GB" sz="2300" dirty="0">
                <a:solidFill>
                  <a:prstClr val="black"/>
                </a:solidFill>
                <a:cs typeface="Arial" panose="020B0604020202020204" pitchFamily="34" charset="0"/>
              </a:rPr>
              <a:t>Endothelial cell activation, dysfunction</a:t>
            </a:r>
          </a:p>
          <a:p>
            <a:pPr marL="1280160" lvl="2" indent="-256032">
              <a:spcBef>
                <a:spcPts val="300"/>
              </a:spcBef>
              <a:buClr>
                <a:srgbClr val="9BBB59"/>
              </a:buClr>
              <a:buFont typeface="Georgia"/>
              <a:buChar char="•"/>
              <a:defRPr/>
            </a:pPr>
            <a:r>
              <a:rPr lang="en-GB" sz="2300" dirty="0">
                <a:solidFill>
                  <a:prstClr val="black"/>
                </a:solidFill>
                <a:cs typeface="Arial" panose="020B0604020202020204" pitchFamily="34" charset="0"/>
              </a:rPr>
              <a:t>Platelet activation, dysfunction</a:t>
            </a:r>
          </a:p>
          <a:p>
            <a:pPr marL="365760" indent="-256032">
              <a:spcBef>
                <a:spcPts val="300"/>
              </a:spcBef>
              <a:buClr>
                <a:srgbClr val="9BBB59"/>
              </a:buClr>
              <a:buFont typeface="Georgia"/>
              <a:buChar char="•"/>
              <a:defRPr/>
            </a:pPr>
            <a:r>
              <a:rPr lang="en-GB" sz="2800" dirty="0">
                <a:solidFill>
                  <a:prstClr val="black"/>
                </a:solidFill>
                <a:cs typeface="Arial" panose="020B0604020202020204" pitchFamily="34" charset="0"/>
              </a:rPr>
              <a:t>NS3</a:t>
            </a:r>
          </a:p>
          <a:p>
            <a:pPr marL="822960" lvl="1" indent="-256032">
              <a:spcBef>
                <a:spcPts val="300"/>
              </a:spcBef>
              <a:buClr>
                <a:srgbClr val="9BBB59"/>
              </a:buClr>
              <a:buFont typeface="Georgia"/>
              <a:buChar char="•"/>
              <a:defRPr/>
            </a:pPr>
            <a:r>
              <a:rPr lang="en-GB" sz="2600" dirty="0">
                <a:solidFill>
                  <a:prstClr val="black"/>
                </a:solidFill>
                <a:cs typeface="Arial" panose="020B0604020202020204" pitchFamily="34" charset="0"/>
              </a:rPr>
              <a:t>Cross-reactive t-cell epitopes</a:t>
            </a:r>
          </a:p>
          <a:p>
            <a:pPr marL="822960" lvl="1" indent="-256032">
              <a:spcBef>
                <a:spcPts val="300"/>
              </a:spcBef>
              <a:buClr>
                <a:srgbClr val="9BBB59"/>
              </a:buClr>
              <a:buFont typeface="Georgia"/>
              <a:buChar char="•"/>
              <a:defRPr/>
            </a:pPr>
            <a:r>
              <a:rPr lang="en-GB" sz="2600" dirty="0">
                <a:solidFill>
                  <a:prstClr val="black"/>
                </a:solidFill>
                <a:cs typeface="Arial" panose="020B0604020202020204" pitchFamily="34" charset="0"/>
              </a:rPr>
              <a:t>Original antigenic sin</a:t>
            </a:r>
          </a:p>
          <a:p>
            <a:pPr marL="201168" indent="-246888">
              <a:spcBef>
                <a:spcPts val="300"/>
              </a:spcBef>
              <a:buClr>
                <a:srgbClr val="C0504D"/>
              </a:buClr>
              <a:defRPr/>
            </a:pPr>
            <a:endParaRPr lang="en-GB" sz="2300" dirty="0">
              <a:solidFill>
                <a:srgbClr val="C0504D"/>
              </a:solidFill>
              <a:cs typeface="Arial" panose="020B0604020202020204" pitchFamily="34" charset="0"/>
            </a:endParaRPr>
          </a:p>
        </p:txBody>
      </p:sp>
      <p:sp>
        <p:nvSpPr>
          <p:cNvPr id="5" name="Slide Number Placeholder 5"/>
          <p:cNvSpPr>
            <a:spLocks noGrp="1"/>
          </p:cNvSpPr>
          <p:nvPr>
            <p:ph type="sldNum" sz="quarter" idx="10"/>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CF1D7A-4583-4D52-95F6-B886E23E7DDF}" type="slidenum">
              <a:rPr lang="en-US" altLang="en-US">
                <a:solidFill>
                  <a:srgbClr val="B01C2E"/>
                </a:solidFill>
                <a:latin typeface="Futura Bk" pitchFamily="34" charset="0"/>
              </a:rPr>
              <a:pPr eaLnBrk="1" hangingPunct="1"/>
              <a:t>25</a:t>
            </a:fld>
            <a:endParaRPr lang="en-US" altLang="en-US">
              <a:solidFill>
                <a:srgbClr val="B01C2E"/>
              </a:solidFill>
              <a:latin typeface="Futura Bk" pitchFamily="34" charset="0"/>
            </a:endParaRPr>
          </a:p>
        </p:txBody>
      </p:sp>
    </p:spTree>
    <p:extLst>
      <p:ext uri="{BB962C8B-B14F-4D97-AF65-F5344CB8AC3E}">
        <p14:creationId xmlns:p14="http://schemas.microsoft.com/office/powerpoint/2010/main" val="7084008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Host Factors</a:t>
            </a:r>
          </a:p>
        </p:txBody>
      </p:sp>
      <p:sp>
        <p:nvSpPr>
          <p:cNvPr id="16387" name="Content Placeholder 2"/>
          <p:cNvSpPr>
            <a:spLocks noGrp="1"/>
          </p:cNvSpPr>
          <p:nvPr>
            <p:ph idx="1"/>
          </p:nvPr>
        </p:nvSpPr>
        <p:spPr>
          <a:xfrm>
            <a:off x="533400" y="2119313"/>
            <a:ext cx="8272463" cy="5195887"/>
          </a:xfrm>
        </p:spPr>
        <p:txBody>
          <a:bodyPr/>
          <a:lstStyle/>
          <a:p>
            <a:pPr eaLnBrk="1" hangingPunct="1"/>
            <a:r>
              <a:rPr lang="en-GB" altLang="en-US" sz="2400" dirty="0" smtClean="0"/>
              <a:t>HLA- and non-HLA associated polymorphisms involved in the development of DHF/DSS:</a:t>
            </a:r>
          </a:p>
          <a:p>
            <a:pPr lvl="1" eaLnBrk="1" hangingPunct="1"/>
            <a:r>
              <a:rPr lang="en-GB" altLang="en-US" sz="2000" dirty="0" err="1" smtClean="0"/>
              <a:t>FcyRIIa</a:t>
            </a:r>
            <a:r>
              <a:rPr lang="en-GB" altLang="en-US" sz="2000" dirty="0" smtClean="0"/>
              <a:t>, TNF-a, DC-SIGN, HLA - I, HLA - II</a:t>
            </a:r>
          </a:p>
          <a:p>
            <a:pPr eaLnBrk="1" hangingPunct="1"/>
            <a:endParaRPr lang="en-GB" altLang="en-US" dirty="0" smtClean="0"/>
          </a:p>
          <a:p>
            <a:pPr eaLnBrk="1" hangingPunct="1">
              <a:buFont typeface="Georgia" panose="02040502050405020303" pitchFamily="18" charset="0"/>
              <a:buNone/>
            </a:pPr>
            <a:r>
              <a:rPr lang="en-GB" altLang="en-US" sz="2400" dirty="0" smtClean="0"/>
              <a:t>**  Development of DHF/DSS:</a:t>
            </a:r>
          </a:p>
          <a:p>
            <a:pPr eaLnBrk="1" hangingPunct="1">
              <a:buFont typeface="Georgia" panose="02040502050405020303" pitchFamily="18" charset="0"/>
              <a:buNone/>
            </a:pPr>
            <a:r>
              <a:rPr lang="en-GB" altLang="en-US" sz="2400" dirty="0" smtClean="0"/>
              <a:t>	 Intrinsic virulence of serotype vs. Host </a:t>
            </a:r>
            <a:r>
              <a:rPr lang="en-GB" altLang="en-US" sz="2400" dirty="0" smtClean="0"/>
              <a:t>predisposition and </a:t>
            </a:r>
            <a:r>
              <a:rPr lang="en-GB" altLang="en-US" sz="2400" dirty="0" err="1" smtClean="0"/>
              <a:t>timing+combination</a:t>
            </a:r>
            <a:r>
              <a:rPr lang="en-GB" altLang="en-US" sz="2400" dirty="0" smtClean="0"/>
              <a:t> of factors that lead to plasma leakage (ala activation energy)</a:t>
            </a:r>
            <a:endParaRPr lang="en-GB" altLang="en-US" sz="2400" dirty="0" smtClean="0"/>
          </a:p>
        </p:txBody>
      </p:sp>
      <p:sp>
        <p:nvSpPr>
          <p:cNvPr id="4" name="Slide Number Placeholder 5"/>
          <p:cNvSpPr>
            <a:spLocks noGrp="1"/>
          </p:cNvSpPr>
          <p:nvPr>
            <p:ph type="sldNum" sz="quarter" idx="10"/>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1A3369-FFFC-4899-9AD1-22EC547D9DE7}" type="slidenum">
              <a:rPr lang="en-US" altLang="en-US">
                <a:solidFill>
                  <a:srgbClr val="B01C2E"/>
                </a:solidFill>
                <a:latin typeface="Futura Bk" pitchFamily="34" charset="0"/>
              </a:rPr>
              <a:pPr eaLnBrk="1" hangingPunct="1"/>
              <a:t>26</a:t>
            </a:fld>
            <a:endParaRPr lang="en-US" altLang="en-US">
              <a:solidFill>
                <a:srgbClr val="B01C2E"/>
              </a:solidFill>
              <a:latin typeface="Futura Bk" pitchFamily="34" charset="0"/>
            </a:endParaRPr>
          </a:p>
        </p:txBody>
      </p:sp>
    </p:spTree>
    <p:extLst>
      <p:ext uri="{BB962C8B-B14F-4D97-AF65-F5344CB8AC3E}">
        <p14:creationId xmlns:p14="http://schemas.microsoft.com/office/powerpoint/2010/main" val="25720749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Role of </a:t>
            </a:r>
            <a:r>
              <a:rPr lang="en-US" altLang="en-US" dirty="0" smtClean="0"/>
              <a:t>Cytokines and Complement</a:t>
            </a:r>
            <a:endParaRPr lang="en-US" altLang="en-US" dirty="0" smtClean="0"/>
          </a:p>
        </p:txBody>
      </p:sp>
      <p:sp>
        <p:nvSpPr>
          <p:cNvPr id="17411" name="Content Placeholder 2"/>
          <p:cNvSpPr>
            <a:spLocks noGrp="1"/>
          </p:cNvSpPr>
          <p:nvPr>
            <p:ph idx="1"/>
          </p:nvPr>
        </p:nvSpPr>
        <p:spPr>
          <a:xfrm>
            <a:off x="400050" y="1447800"/>
            <a:ext cx="8272463" cy="5195888"/>
          </a:xfrm>
        </p:spPr>
        <p:txBody>
          <a:bodyPr/>
          <a:lstStyle/>
          <a:p>
            <a:pPr eaLnBrk="1" hangingPunct="1"/>
            <a:r>
              <a:rPr lang="en-US" altLang="en-US" dirty="0" smtClean="0"/>
              <a:t>Cytokines mediate (inhibit/promote) inflammatory processes brought about by cellular immunity</a:t>
            </a:r>
          </a:p>
          <a:p>
            <a:pPr eaLnBrk="1" hangingPunct="1"/>
            <a:r>
              <a:rPr lang="en-US" altLang="en-US" dirty="0" smtClean="0"/>
              <a:t>Preferential activation of pro-inflammatory factors facilitate EC dysfunction</a:t>
            </a:r>
          </a:p>
          <a:p>
            <a:pPr eaLnBrk="1" hangingPunct="1"/>
            <a:r>
              <a:rPr lang="en-US" altLang="en-US" dirty="0" smtClean="0"/>
              <a:t>Cytokines upregulated during infection:</a:t>
            </a:r>
          </a:p>
          <a:p>
            <a:pPr lvl="1" eaLnBrk="1" hangingPunct="1"/>
            <a:r>
              <a:rPr lang="en-US" altLang="en-US" dirty="0" smtClean="0"/>
              <a:t>IL-1, IL-6, IL-8, IL-10, TNF-a, </a:t>
            </a:r>
            <a:r>
              <a:rPr lang="en-US" altLang="en-US" dirty="0" smtClean="0"/>
              <a:t>TGF-b</a:t>
            </a:r>
          </a:p>
          <a:p>
            <a:pPr lvl="1" eaLnBrk="1" hangingPunct="1"/>
            <a:r>
              <a:rPr lang="en-US" altLang="en-US" dirty="0" smtClean="0"/>
              <a:t>In DHF/DSS, Th1 first, then switchover to Th2 in later stages / prior to vascular leakage</a:t>
            </a:r>
            <a:endParaRPr lang="en-US" altLang="en-US" dirty="0" smtClean="0"/>
          </a:p>
          <a:p>
            <a:pPr eaLnBrk="1" hangingPunct="1"/>
            <a:r>
              <a:rPr lang="en-US" altLang="en-US" dirty="0" smtClean="0"/>
              <a:t>Other factors:</a:t>
            </a:r>
          </a:p>
          <a:p>
            <a:pPr lvl="1" eaLnBrk="1" hangingPunct="1"/>
            <a:r>
              <a:rPr lang="en-US" altLang="en-US" dirty="0" smtClean="0"/>
              <a:t>Activation of thrombin, nitric oxide (NO), C3a and C4b</a:t>
            </a:r>
          </a:p>
          <a:p>
            <a:pPr eaLnBrk="1" hangingPunct="1"/>
            <a:endParaRPr lang="en-US" altLang="en-US" dirty="0" smtClean="0"/>
          </a:p>
        </p:txBody>
      </p:sp>
      <p:sp>
        <p:nvSpPr>
          <p:cNvPr id="17412" name="Slide Number Placeholder 3"/>
          <p:cNvSpPr>
            <a:spLocks noGrp="1"/>
          </p:cNvSpPr>
          <p:nvPr>
            <p:ph type="sldNum" sz="quarter" idx="10"/>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20E2F-140C-4B61-8897-39ACF2FFAC11}" type="slidenum">
              <a:rPr lang="en-US" altLang="en-US">
                <a:solidFill>
                  <a:srgbClr val="B01C2E"/>
                </a:solidFill>
                <a:latin typeface="Futura Bk" pitchFamily="34" charset="0"/>
              </a:rPr>
              <a:pPr eaLnBrk="1" hangingPunct="1"/>
              <a:t>27</a:t>
            </a:fld>
            <a:endParaRPr lang="en-US" altLang="en-US">
              <a:solidFill>
                <a:srgbClr val="B01C2E"/>
              </a:solidFill>
              <a:latin typeface="Futura Bk" pitchFamily="34" charset="0"/>
            </a:endParaRPr>
          </a:p>
        </p:txBody>
      </p:sp>
      <p:sp>
        <p:nvSpPr>
          <p:cNvPr id="17413" name="TextBox 85"/>
          <p:cNvSpPr txBox="1">
            <a:spLocks noChangeArrowheads="1"/>
          </p:cNvSpPr>
          <p:nvPr/>
        </p:nvSpPr>
        <p:spPr bwMode="auto">
          <a:xfrm>
            <a:off x="5473700" y="6427788"/>
            <a:ext cx="3200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200">
                <a:solidFill>
                  <a:prstClr val="black"/>
                </a:solidFill>
                <a:latin typeface="Calibri" panose="020F0502020204030204" pitchFamily="34" charset="0"/>
              </a:rPr>
              <a:t>Martina et al., 2009</a:t>
            </a:r>
          </a:p>
        </p:txBody>
      </p:sp>
    </p:spTree>
    <p:extLst>
      <p:ext uri="{BB962C8B-B14F-4D97-AF65-F5344CB8AC3E}">
        <p14:creationId xmlns:p14="http://schemas.microsoft.com/office/powerpoint/2010/main" val="36607095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NS1 (non-structural protein 1)</a:t>
            </a:r>
          </a:p>
        </p:txBody>
      </p:sp>
      <p:sp>
        <p:nvSpPr>
          <p:cNvPr id="28675" name="Content Placeholder 2"/>
          <p:cNvSpPr>
            <a:spLocks noGrp="1"/>
          </p:cNvSpPr>
          <p:nvPr>
            <p:ph idx="1"/>
          </p:nvPr>
        </p:nvSpPr>
        <p:spPr>
          <a:xfrm>
            <a:off x="400050" y="1447800"/>
            <a:ext cx="8272463" cy="5195888"/>
          </a:xfrm>
        </p:spPr>
        <p:txBody>
          <a:bodyPr/>
          <a:lstStyle/>
          <a:p>
            <a:pPr eaLnBrk="1" hangingPunct="1"/>
            <a:r>
              <a:rPr lang="en-US" altLang="en-US" smtClean="0"/>
              <a:t>45 kDA glycoprotein</a:t>
            </a:r>
          </a:p>
          <a:p>
            <a:pPr eaLnBrk="1" hangingPunct="1"/>
            <a:r>
              <a:rPr lang="en-US" altLang="en-US" smtClean="0"/>
              <a:t>Exists as both intracellular and extracellular forms: found as a dimer associated with the membrane of infected cells and as a soluble hexamer in the acute phase sera of infected patients (Young </a:t>
            </a:r>
            <a:r>
              <a:rPr lang="en-US" altLang="en-US" i="1" smtClean="0"/>
              <a:t>et al</a:t>
            </a:r>
            <a:r>
              <a:rPr lang="en-US" altLang="en-US" smtClean="0"/>
              <a:t>. 2000)</a:t>
            </a:r>
          </a:p>
          <a:p>
            <a:pPr eaLnBrk="1" hangingPunct="1"/>
            <a:r>
              <a:rPr lang="en-US" altLang="en-US" smtClean="0"/>
              <a:t>NS1 can be detected in the serum even at 9 days after the onset of fever. NS1 can be detected even when viral RNA is negative at RT-PCR or in the presence of IgM antibodies (Alcon </a:t>
            </a:r>
            <a:r>
              <a:rPr lang="en-US" altLang="en-US" i="1" smtClean="0"/>
              <a:t>et al.</a:t>
            </a:r>
            <a:r>
              <a:rPr lang="en-US" altLang="en-US" smtClean="0"/>
              <a:t> 2002)</a:t>
            </a:r>
          </a:p>
          <a:p>
            <a:pPr eaLnBrk="1" hangingPunct="1">
              <a:buFont typeface="Arial" panose="020B0604020202020204" pitchFamily="34" charset="0"/>
              <a:buNone/>
            </a:pPr>
            <a:endParaRPr lang="en-US" altLang="en-US" smtClean="0"/>
          </a:p>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A11D2F-C80B-4EAA-83CE-AC6421942C07}" type="slidenum">
              <a:rPr lang="en-US" altLang="en-US">
                <a:solidFill>
                  <a:srgbClr val="B01C2E"/>
                </a:solidFill>
                <a:latin typeface="Futura Bk" pitchFamily="34" charset="0"/>
              </a:rPr>
              <a:pPr eaLnBrk="1" hangingPunct="1"/>
              <a:t>28</a:t>
            </a:fld>
            <a:endParaRPr lang="en-US" altLang="en-US">
              <a:solidFill>
                <a:srgbClr val="B01C2E"/>
              </a:solidFill>
              <a:latin typeface="Futura Bk" pitchFamily="34" charset="0"/>
            </a:endParaRPr>
          </a:p>
        </p:txBody>
      </p:sp>
    </p:spTree>
    <p:extLst>
      <p:ext uri="{BB962C8B-B14F-4D97-AF65-F5344CB8AC3E}">
        <p14:creationId xmlns:p14="http://schemas.microsoft.com/office/powerpoint/2010/main" val="27575434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NS1 (non-structural protein 1)</a:t>
            </a:r>
          </a:p>
        </p:txBody>
      </p:sp>
      <p:sp>
        <p:nvSpPr>
          <p:cNvPr id="29699" name="Content Placeholder 2"/>
          <p:cNvSpPr>
            <a:spLocks noGrp="1"/>
          </p:cNvSpPr>
          <p:nvPr>
            <p:ph idx="1"/>
          </p:nvPr>
        </p:nvSpPr>
        <p:spPr>
          <a:xfrm>
            <a:off x="400050" y="1447800"/>
            <a:ext cx="8272463" cy="5195888"/>
          </a:xfrm>
        </p:spPr>
        <p:txBody>
          <a:bodyPr/>
          <a:lstStyle/>
          <a:p>
            <a:pPr eaLnBrk="1" hangingPunct="1"/>
            <a:r>
              <a:rPr lang="en-US" altLang="en-US" smtClean="0"/>
              <a:t>NS1 is a marker of disease severity. Patients with DHF/DSS have high levels of NS1 in the serum (Avitrunan </a:t>
            </a:r>
            <a:r>
              <a:rPr lang="en-US" altLang="en-US" i="1" smtClean="0"/>
              <a:t>et al</a:t>
            </a:r>
            <a:r>
              <a:rPr lang="en-US" altLang="en-US" smtClean="0"/>
              <a:t>. 2006)</a:t>
            </a:r>
          </a:p>
          <a:p>
            <a:pPr eaLnBrk="1" hangingPunct="1"/>
            <a:r>
              <a:rPr lang="en-US" altLang="en-US" smtClean="0"/>
              <a:t>NS1 antigen and anti-NS1 antibodies can be used to differentiate between the 4 dengue serotypes (Shu </a:t>
            </a:r>
            <a:r>
              <a:rPr lang="en-US" altLang="en-US" i="1" smtClean="0"/>
              <a:t>et al</a:t>
            </a:r>
            <a:r>
              <a:rPr lang="en-US" altLang="en-US" smtClean="0"/>
              <a:t>. 2003)</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57D33B-090A-466B-99D7-D3DDED34053D}" type="slidenum">
              <a:rPr lang="en-US" altLang="en-US">
                <a:solidFill>
                  <a:srgbClr val="B01C2E"/>
                </a:solidFill>
                <a:latin typeface="Futura Bk" pitchFamily="34" charset="0"/>
              </a:rPr>
              <a:pPr eaLnBrk="1" hangingPunct="1"/>
              <a:t>29</a:t>
            </a:fld>
            <a:endParaRPr lang="en-US" altLang="en-US">
              <a:solidFill>
                <a:srgbClr val="B01C2E"/>
              </a:solidFill>
              <a:latin typeface="Futura Bk" pitchFamily="34" charset="0"/>
            </a:endParaRPr>
          </a:p>
        </p:txBody>
      </p:sp>
    </p:spTree>
    <p:extLst>
      <p:ext uri="{BB962C8B-B14F-4D97-AF65-F5344CB8AC3E}">
        <p14:creationId xmlns:p14="http://schemas.microsoft.com/office/powerpoint/2010/main" val="5302942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830263"/>
            <a:ext cx="550545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4067175" y="4030663"/>
            <a:ext cx="1752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000">
                <a:solidFill>
                  <a:prstClr val="black"/>
                </a:solidFill>
                <a:latin typeface="Calibri" panose="020F0502020204030204" pitchFamily="34" charset="0"/>
              </a:rPr>
              <a:t>Gubler, 1998</a:t>
            </a:r>
          </a:p>
        </p:txBody>
      </p:sp>
      <p:sp>
        <p:nvSpPr>
          <p:cNvPr id="10244" name="TextBox 5"/>
          <p:cNvSpPr txBox="1">
            <a:spLocks noChangeArrowheads="1"/>
          </p:cNvSpPr>
          <p:nvPr/>
        </p:nvSpPr>
        <p:spPr bwMode="auto">
          <a:xfrm>
            <a:off x="6048375" y="1258888"/>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a:solidFill>
                  <a:prstClr val="black"/>
                </a:solidFill>
                <a:latin typeface="Calibri" panose="020F0502020204030204" pitchFamily="34" charset="0"/>
              </a:rPr>
              <a:t>First reported DHF epidemic – Manila, 1953</a:t>
            </a:r>
          </a:p>
        </p:txBody>
      </p:sp>
      <p:sp>
        <p:nvSpPr>
          <p:cNvPr id="8" name="TextBox 7"/>
          <p:cNvSpPr txBox="1"/>
          <p:nvPr/>
        </p:nvSpPr>
        <p:spPr>
          <a:xfrm>
            <a:off x="790604" y="4640285"/>
            <a:ext cx="7543800" cy="408623"/>
          </a:xfrm>
          <a:prstGeom prst="roundRect">
            <a:avLst/>
          </a:prstGeom>
          <a:solidFill>
            <a:schemeClr val="bg1">
              <a:lumMod val="75000"/>
              <a:alpha val="20000"/>
            </a:schemeClr>
          </a:solidFill>
          <a:ln w="12700">
            <a:noFill/>
          </a:ln>
          <a:effectLst>
            <a:reflection blurRad="6350" stA="50000" endA="300" endPos="38500" dist="50800" dir="5400000" sy="-100000" algn="bl" rotWithShape="0"/>
          </a:effectLst>
        </p:spPr>
        <p:txBody>
          <a:bodyPr anchor="ctr">
            <a:spAutoFit/>
          </a:bodyPr>
          <a:lstStyle/>
          <a:p>
            <a:pPr>
              <a:defRPr/>
            </a:pPr>
            <a:r>
              <a:rPr lang="en-US" dirty="0">
                <a:solidFill>
                  <a:prstClr val="black"/>
                </a:solidFill>
                <a:cs typeface="Arial" panose="020B0604020202020204" pitchFamily="34" charset="0"/>
              </a:rPr>
              <a:t>DENGUE HEMORRHAGIC FEVER</a:t>
            </a:r>
          </a:p>
        </p:txBody>
      </p:sp>
      <p:sp>
        <p:nvSpPr>
          <p:cNvPr id="10246" name="TextBox 8"/>
          <p:cNvSpPr txBox="1">
            <a:spLocks noChangeArrowheads="1"/>
          </p:cNvSpPr>
          <p:nvPr/>
        </p:nvSpPr>
        <p:spPr bwMode="auto">
          <a:xfrm>
            <a:off x="1323975" y="5097463"/>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a:solidFill>
                  <a:prstClr val="black"/>
                </a:solidFill>
                <a:latin typeface="Calibri" panose="020F0502020204030204" pitchFamily="34" charset="0"/>
              </a:rPr>
              <a:t>5-10% of reported cases</a:t>
            </a:r>
          </a:p>
          <a:p>
            <a:pPr eaLnBrk="1" fontAlgn="base" hangingPunct="1">
              <a:spcBef>
                <a:spcPct val="0"/>
              </a:spcBef>
              <a:spcAft>
                <a:spcPct val="0"/>
              </a:spcAft>
            </a:pPr>
            <a:r>
              <a:rPr lang="en-US" altLang="en-US">
                <a:solidFill>
                  <a:prstClr val="black"/>
                </a:solidFill>
                <a:latin typeface="Calibri" panose="020F0502020204030204" pitchFamily="34" charset="0"/>
              </a:rPr>
              <a:t>30-40% of hospitalized DHF patients progress to DSS</a:t>
            </a:r>
          </a:p>
          <a:p>
            <a:pPr eaLnBrk="1" fontAlgn="base" hangingPunct="1">
              <a:spcBef>
                <a:spcPct val="0"/>
              </a:spcBef>
              <a:spcAft>
                <a:spcPct val="0"/>
              </a:spcAft>
            </a:pPr>
            <a:r>
              <a:rPr lang="en-US" altLang="en-US">
                <a:solidFill>
                  <a:prstClr val="black"/>
                </a:solidFill>
                <a:latin typeface="Calibri" panose="020F0502020204030204" pitchFamily="34" charset="0"/>
              </a:rPr>
              <a:t>~500,000 cases annually (WHO estimate)</a:t>
            </a:r>
          </a:p>
          <a:p>
            <a:pPr eaLnBrk="1" fontAlgn="base" hangingPunct="1">
              <a:spcBef>
                <a:spcPct val="0"/>
              </a:spcBef>
              <a:spcAft>
                <a:spcPct val="0"/>
              </a:spcAft>
            </a:pPr>
            <a:r>
              <a:rPr lang="en-US" altLang="en-US">
                <a:solidFill>
                  <a:prstClr val="black"/>
                </a:solidFill>
                <a:latin typeface="Calibri" panose="020F0502020204030204" pitchFamily="34" charset="0"/>
              </a:rPr>
              <a:t>5% case-fatality rate</a:t>
            </a:r>
          </a:p>
        </p:txBody>
      </p:sp>
      <p:sp>
        <p:nvSpPr>
          <p:cNvPr id="10247" name="TextBox 9"/>
          <p:cNvSpPr txBox="1">
            <a:spLocks noChangeArrowheads="1"/>
          </p:cNvSpPr>
          <p:nvPr/>
        </p:nvSpPr>
        <p:spPr bwMode="auto">
          <a:xfrm>
            <a:off x="6934200" y="6448425"/>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r>
              <a:rPr lang="en-US" altLang="en-US" sz="1000">
                <a:solidFill>
                  <a:prstClr val="black"/>
                </a:solidFill>
                <a:latin typeface="Calibri" panose="020F0502020204030204" pitchFamily="34" charset="0"/>
              </a:rPr>
              <a:t>PDVI, 2006</a:t>
            </a:r>
          </a:p>
        </p:txBody>
      </p:sp>
      <p:sp>
        <p:nvSpPr>
          <p:cNvPr id="10248" name="Title 10"/>
          <p:cNvSpPr>
            <a:spLocks noGrp="1"/>
          </p:cNvSpPr>
          <p:nvPr>
            <p:ph type="title"/>
          </p:nvPr>
        </p:nvSpPr>
        <p:spPr/>
        <p:txBody>
          <a:bodyPr/>
          <a:lstStyle/>
          <a:p>
            <a:pPr eaLnBrk="1" hangingPunct="1"/>
            <a:endParaRPr lang="en-US" altLang="en-US" smtClean="0"/>
          </a:p>
        </p:txBody>
      </p:sp>
      <p:sp>
        <p:nvSpPr>
          <p:cNvPr id="10249" name="Content Placeholder 11"/>
          <p:cNvSpPr>
            <a:spLocks noGrp="1"/>
          </p:cNvSpPr>
          <p:nvPr>
            <p:ph idx="1"/>
          </p:nvPr>
        </p:nvSpPr>
        <p:spPr>
          <a:xfrm>
            <a:off x="400050" y="1447800"/>
            <a:ext cx="8272463" cy="5195888"/>
          </a:xfrm>
        </p:spPr>
        <p:txBody>
          <a:bodyPr/>
          <a:lstStyle/>
          <a:p>
            <a:pPr eaLnBrk="1" hangingPunct="1"/>
            <a:endParaRPr lang="en-US" altLang="en-US" smtClean="0"/>
          </a:p>
        </p:txBody>
      </p:sp>
      <p:sp>
        <p:nvSpPr>
          <p:cNvPr id="10" name="Slide Number Placeholder 5"/>
          <p:cNvSpPr>
            <a:spLocks noGrp="1"/>
          </p:cNvSpPr>
          <p:nvPr>
            <p:ph type="sldNum" sz="quarter" idx="10"/>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88B15B-B405-4053-88F2-D2D4CAF71675}" type="slidenum">
              <a:rPr lang="en-US" altLang="en-US">
                <a:solidFill>
                  <a:srgbClr val="B01C2E"/>
                </a:solidFill>
                <a:latin typeface="Futura Bk" pitchFamily="34" charset="0"/>
              </a:rPr>
              <a:pPr eaLnBrk="1" hangingPunct="1"/>
              <a:t>3</a:t>
            </a:fld>
            <a:endParaRPr lang="en-US" altLang="en-US">
              <a:solidFill>
                <a:srgbClr val="B01C2E"/>
              </a:solidFill>
              <a:latin typeface="Futura Bk" pitchFamily="34" charset="0"/>
            </a:endParaRPr>
          </a:p>
        </p:txBody>
      </p:sp>
    </p:spTree>
    <p:extLst>
      <p:ext uri="{BB962C8B-B14F-4D97-AF65-F5344CB8AC3E}">
        <p14:creationId xmlns:p14="http://schemas.microsoft.com/office/powerpoint/2010/main" val="28030990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 y="152922"/>
            <a:ext cx="4773707" cy="6636265"/>
          </a:xfrm>
        </p:spPr>
      </p:pic>
      <p:sp>
        <p:nvSpPr>
          <p:cNvPr id="4" name="Slide Number Placeholder 3"/>
          <p:cNvSpPr>
            <a:spLocks noGrp="1"/>
          </p:cNvSpPr>
          <p:nvPr>
            <p:ph type="sldNum" sz="quarter" idx="10"/>
          </p:nvPr>
        </p:nvSpPr>
        <p:spPr/>
        <p:txBody>
          <a:bodyPr/>
          <a:lstStyle/>
          <a:p>
            <a:fld id="{615056BE-6382-47D3-A81B-D50B88C4EBB6}" type="slidenum">
              <a:rPr lang="en-US" altLang="en-US" smtClean="0"/>
              <a:pPr/>
              <a:t>4</a:t>
            </a:fld>
            <a:endParaRPr lang="en-US" altLang="en-US"/>
          </a:p>
        </p:txBody>
      </p:sp>
      <p:sp>
        <p:nvSpPr>
          <p:cNvPr id="7" name="TextBox 6"/>
          <p:cNvSpPr txBox="1"/>
          <p:nvPr/>
        </p:nvSpPr>
        <p:spPr>
          <a:xfrm>
            <a:off x="5576047" y="6469567"/>
            <a:ext cx="2958353" cy="246221"/>
          </a:xfrm>
          <a:prstGeom prst="rect">
            <a:avLst/>
          </a:prstGeom>
          <a:noFill/>
        </p:spPr>
        <p:txBody>
          <a:bodyPr wrap="square" rtlCol="0">
            <a:spAutoFit/>
          </a:bodyPr>
          <a:lstStyle/>
          <a:p>
            <a:pPr algn="r"/>
            <a:r>
              <a:rPr lang="en-US" sz="1000" dirty="0" smtClean="0"/>
              <a:t>Bravo et al. </a:t>
            </a:r>
            <a:r>
              <a:rPr lang="en-US" sz="1000" dirty="0" err="1" smtClean="0"/>
              <a:t>PLoS</a:t>
            </a:r>
            <a:r>
              <a:rPr lang="en-US" sz="1000" dirty="0" smtClean="0"/>
              <a:t> Neg. Trop. Dis. 2014</a:t>
            </a:r>
            <a:endParaRPr lang="en-US" sz="1000" dirty="0"/>
          </a:p>
        </p:txBody>
      </p:sp>
      <p:sp>
        <p:nvSpPr>
          <p:cNvPr id="8" name="TextBox 7"/>
          <p:cNvSpPr txBox="1"/>
          <p:nvPr/>
        </p:nvSpPr>
        <p:spPr>
          <a:xfrm>
            <a:off x="5421242" y="274638"/>
            <a:ext cx="3541783" cy="830997"/>
          </a:xfrm>
          <a:prstGeom prst="rect">
            <a:avLst/>
          </a:prstGeom>
          <a:noFill/>
        </p:spPr>
        <p:txBody>
          <a:bodyPr wrap="square" rtlCol="0">
            <a:spAutoFit/>
          </a:bodyPr>
          <a:lstStyle/>
          <a:p>
            <a:r>
              <a:rPr lang="en-US" sz="2400" dirty="0" smtClean="0"/>
              <a:t>Epidemiology of Dengue in the Philippines</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08" y="597637"/>
            <a:ext cx="7512192" cy="58154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9072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dirty="0" smtClean="0"/>
              <a:t>Pathology of DF/DHF/DSS</a:t>
            </a:r>
            <a:endParaRPr lang="en-GB" altLang="en-US" dirty="0" smtClean="0"/>
          </a:p>
        </p:txBody>
      </p:sp>
      <p:sp>
        <p:nvSpPr>
          <p:cNvPr id="12291" name="Content Placeholder 2"/>
          <p:cNvSpPr>
            <a:spLocks noGrp="1"/>
          </p:cNvSpPr>
          <p:nvPr>
            <p:ph idx="1"/>
          </p:nvPr>
        </p:nvSpPr>
        <p:spPr>
          <a:xfrm>
            <a:off x="400050" y="1295400"/>
            <a:ext cx="8272463" cy="5195888"/>
          </a:xfrm>
        </p:spPr>
        <p:txBody>
          <a:bodyPr/>
          <a:lstStyle/>
          <a:p>
            <a:pPr eaLnBrk="1" hangingPunct="1"/>
            <a:r>
              <a:rPr lang="en-GB" altLang="en-US" sz="2000" smtClean="0"/>
              <a:t>Dengue infection manifests clinically through a spectrum of symptoms: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643063"/>
            <a:ext cx="618807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857250" y="6500813"/>
            <a:ext cx="35004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sz="1100">
                <a:solidFill>
                  <a:prstClr val="black"/>
                </a:solidFill>
                <a:latin typeface="Georgia" panose="02040502050405020303" pitchFamily="18" charset="0"/>
              </a:rPr>
              <a:t>Whitehead et al., 2007</a:t>
            </a:r>
          </a:p>
        </p:txBody>
      </p:sp>
      <p:sp>
        <p:nvSpPr>
          <p:cNvPr id="6" name="TextBox 5"/>
          <p:cNvSpPr txBox="1"/>
          <p:nvPr/>
        </p:nvSpPr>
        <p:spPr>
          <a:xfrm>
            <a:off x="785813" y="3214688"/>
            <a:ext cx="6143625" cy="647700"/>
          </a:xfrm>
          <a:prstGeom prst="roundRect">
            <a:avLst/>
          </a:prstGeom>
          <a:solidFill>
            <a:srgbClr val="FFFFFF">
              <a:alpha val="89804"/>
            </a:srgbClr>
          </a:solidFill>
          <a:effectLst>
            <a:outerShdw blurRad="127000" dist="101600" sx="98000" sy="98000" algn="ctr" rotWithShape="0">
              <a:schemeClr val="bg2">
                <a:lumMod val="75000"/>
                <a:alpha val="82000"/>
              </a:scheme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sz="1600" cap="small" dirty="0">
                <a:solidFill>
                  <a:srgbClr val="C00000"/>
                </a:solidFill>
              </a:rPr>
              <a:t>Primary Infection </a:t>
            </a:r>
            <a:r>
              <a:rPr lang="en-GB" sz="1600" dirty="0">
                <a:solidFill>
                  <a:srgbClr val="EEECE1">
                    <a:lumMod val="10000"/>
                  </a:srgbClr>
                </a:solidFill>
              </a:rPr>
              <a:t>can be asymptomatic, but commonly leads to self-limiting DF, or to low-grade DHF in rare cases</a:t>
            </a:r>
          </a:p>
        </p:txBody>
      </p:sp>
      <p:sp>
        <p:nvSpPr>
          <p:cNvPr id="8" name="TextBox 7"/>
          <p:cNvSpPr txBox="1"/>
          <p:nvPr/>
        </p:nvSpPr>
        <p:spPr>
          <a:xfrm>
            <a:off x="785813" y="4071938"/>
            <a:ext cx="6143625" cy="647700"/>
          </a:xfrm>
          <a:prstGeom prst="roundRect">
            <a:avLst/>
          </a:prstGeom>
          <a:solidFill>
            <a:srgbClr val="FFFFFF">
              <a:alpha val="89804"/>
            </a:srgbClr>
          </a:solidFill>
          <a:effectLst>
            <a:outerShdw blurRad="127000" dist="101600" sx="98000" sy="98000" algn="ctr" rotWithShape="0">
              <a:schemeClr val="bg2">
                <a:lumMod val="75000"/>
                <a:alpha val="82000"/>
              </a:scheme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sz="1600" cap="small" dirty="0">
                <a:solidFill>
                  <a:srgbClr val="C00000"/>
                </a:solidFill>
              </a:rPr>
              <a:t>Secondary Infection </a:t>
            </a:r>
            <a:r>
              <a:rPr lang="en-GB" sz="1600" dirty="0">
                <a:solidFill>
                  <a:srgbClr val="EEECE1">
                    <a:lumMod val="10000"/>
                  </a:srgbClr>
                </a:solidFill>
              </a:rPr>
              <a:t>usually progresses to DHF or DSS ; has  higher viral loads and higher </a:t>
            </a:r>
            <a:r>
              <a:rPr lang="en-GB" sz="1600" dirty="0" err="1">
                <a:solidFill>
                  <a:srgbClr val="EEECE1">
                    <a:lumMod val="10000"/>
                  </a:srgbClr>
                </a:solidFill>
              </a:rPr>
              <a:t>IgM</a:t>
            </a:r>
            <a:r>
              <a:rPr lang="en-GB" sz="1600" dirty="0">
                <a:solidFill>
                  <a:srgbClr val="EEECE1">
                    <a:lumMod val="10000"/>
                  </a:srgbClr>
                </a:solidFill>
              </a:rPr>
              <a:t> </a:t>
            </a:r>
            <a:r>
              <a:rPr lang="en-GB" sz="1600" dirty="0" err="1">
                <a:solidFill>
                  <a:srgbClr val="EEECE1">
                    <a:lumMod val="10000"/>
                  </a:srgbClr>
                </a:solidFill>
              </a:rPr>
              <a:t>titers</a:t>
            </a:r>
            <a:endParaRPr lang="en-GB" sz="1600" dirty="0">
              <a:solidFill>
                <a:srgbClr val="EEECE1">
                  <a:lumMod val="10000"/>
                </a:srgbClr>
              </a:solidFill>
            </a:endParaRPr>
          </a:p>
        </p:txBody>
      </p:sp>
      <p:sp>
        <p:nvSpPr>
          <p:cNvPr id="9" name="Slide Number Placeholder 5"/>
          <p:cNvSpPr>
            <a:spLocks noGrp="1"/>
          </p:cNvSpPr>
          <p:nvPr>
            <p:ph type="sldNum" sz="quarter" idx="10"/>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775194-D05C-42AB-9558-62A1DD4FB240}" type="slidenum">
              <a:rPr lang="en-US" altLang="en-US">
                <a:solidFill>
                  <a:srgbClr val="B01C2E"/>
                </a:solidFill>
                <a:latin typeface="Futura Bk" pitchFamily="34" charset="0"/>
              </a:rPr>
              <a:pPr eaLnBrk="1" hangingPunct="1"/>
              <a:t>5</a:t>
            </a:fld>
            <a:endParaRPr lang="en-US" altLang="en-US">
              <a:solidFill>
                <a:srgbClr val="B01C2E"/>
              </a:solidFill>
              <a:latin typeface="Futura Bk" pitchFamily="34" charset="0"/>
            </a:endParaRPr>
          </a:p>
        </p:txBody>
      </p:sp>
    </p:spTree>
    <p:extLst>
      <p:ext uri="{BB962C8B-B14F-4D97-AF65-F5344CB8AC3E}">
        <p14:creationId xmlns:p14="http://schemas.microsoft.com/office/powerpoint/2010/main" val="33888546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3px-Viral_replication_and_gen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657" y="576775"/>
            <a:ext cx="3880555" cy="5495159"/>
          </a:xfrm>
          <a:prstGeom prst="rect">
            <a:avLst/>
          </a:prstGeom>
        </p:spPr>
      </p:pic>
      <p:sp>
        <p:nvSpPr>
          <p:cNvPr id="4" name="Rectangle 3"/>
          <p:cNvSpPr/>
          <p:nvPr/>
        </p:nvSpPr>
        <p:spPr>
          <a:xfrm>
            <a:off x="3005652" y="6159053"/>
            <a:ext cx="5291676" cy="523220"/>
          </a:xfrm>
          <a:prstGeom prst="rect">
            <a:avLst/>
          </a:prstGeom>
        </p:spPr>
        <p:txBody>
          <a:bodyPr wrap="square">
            <a:spAutoFit/>
          </a:bodyPr>
          <a:lstStyle/>
          <a:p>
            <a:r>
              <a:rPr lang="en-US" sz="1400" dirty="0">
                <a:solidFill>
                  <a:schemeClr val="accent5">
                    <a:lumMod val="50000"/>
                  </a:schemeClr>
                </a:solidFill>
              </a:rPr>
              <a:t>https://</a:t>
            </a:r>
            <a:r>
              <a:rPr lang="en-US" sz="1400" dirty="0" err="1">
                <a:solidFill>
                  <a:schemeClr val="accent5">
                    <a:lumMod val="50000"/>
                  </a:schemeClr>
                </a:solidFill>
              </a:rPr>
              <a:t>microbewiki.kenyon.edu</a:t>
            </a:r>
            <a:r>
              <a:rPr lang="en-US" sz="1400" dirty="0">
                <a:solidFill>
                  <a:schemeClr val="accent5">
                    <a:lumMod val="50000"/>
                  </a:schemeClr>
                </a:solidFill>
              </a:rPr>
              <a:t>/</a:t>
            </a:r>
            <a:r>
              <a:rPr lang="en-US" sz="1400" dirty="0" err="1">
                <a:solidFill>
                  <a:schemeClr val="accent5">
                    <a:lumMod val="50000"/>
                  </a:schemeClr>
                </a:solidFill>
              </a:rPr>
              <a:t>index.php</a:t>
            </a:r>
            <a:r>
              <a:rPr lang="en-US" sz="1400" dirty="0">
                <a:solidFill>
                  <a:schemeClr val="accent5">
                    <a:lumMod val="50000"/>
                  </a:schemeClr>
                </a:solidFill>
              </a:rPr>
              <a:t>/Effects_of_Pathogen-Vector_Interactions_on_the_Transmission_of_Dengue_Virus</a:t>
            </a:r>
          </a:p>
        </p:txBody>
      </p:sp>
      <p:sp>
        <p:nvSpPr>
          <p:cNvPr id="5" name="Rectangle 4"/>
          <p:cNvSpPr/>
          <p:nvPr/>
        </p:nvSpPr>
        <p:spPr>
          <a:xfrm>
            <a:off x="1227649" y="2379554"/>
            <a:ext cx="1975557" cy="923330"/>
          </a:xfrm>
          <a:prstGeom prst="rect">
            <a:avLst/>
          </a:prstGeom>
          <a:solidFill>
            <a:srgbClr val="000000"/>
          </a:solidFill>
        </p:spPr>
        <p:txBody>
          <a:bodyPr wrap="square">
            <a:spAutoFit/>
          </a:bodyPr>
          <a:lstStyle/>
          <a:p>
            <a:r>
              <a:rPr lang="en-US" b="1" dirty="0" smtClean="0">
                <a:solidFill>
                  <a:srgbClr val="FFFFFF"/>
                </a:solidFill>
              </a:rPr>
              <a:t>Schematic </a:t>
            </a:r>
            <a:r>
              <a:rPr lang="en-US" b="1" dirty="0">
                <a:solidFill>
                  <a:srgbClr val="FFFFFF"/>
                </a:solidFill>
              </a:rPr>
              <a:t>of </a:t>
            </a:r>
            <a:r>
              <a:rPr lang="en-US" b="1" dirty="0" smtClean="0">
                <a:solidFill>
                  <a:srgbClr val="FFFFFF"/>
                </a:solidFill>
              </a:rPr>
              <a:t>viral </a:t>
            </a:r>
          </a:p>
          <a:p>
            <a:r>
              <a:rPr lang="en-US" b="1" dirty="0" smtClean="0">
                <a:solidFill>
                  <a:srgbClr val="FFFFFF"/>
                </a:solidFill>
              </a:rPr>
              <a:t>replication within </a:t>
            </a:r>
          </a:p>
          <a:p>
            <a:r>
              <a:rPr lang="en-US" b="1" dirty="0" smtClean="0">
                <a:solidFill>
                  <a:srgbClr val="FFFFFF"/>
                </a:solidFill>
              </a:rPr>
              <a:t>host cell</a:t>
            </a:r>
            <a:endParaRPr lang="en-US" b="1" dirty="0">
              <a:solidFill>
                <a:srgbClr val="FFFFFF"/>
              </a:solidFill>
            </a:endParaRPr>
          </a:p>
        </p:txBody>
      </p:sp>
      <p:sp>
        <p:nvSpPr>
          <p:cNvPr id="6" name="Rectangle 5"/>
          <p:cNvSpPr/>
          <p:nvPr/>
        </p:nvSpPr>
        <p:spPr>
          <a:xfrm>
            <a:off x="691443" y="875394"/>
            <a:ext cx="2511763" cy="369332"/>
          </a:xfrm>
          <a:prstGeom prst="rect">
            <a:avLst/>
          </a:prstGeom>
          <a:solidFill>
            <a:schemeClr val="tx1"/>
          </a:solidFill>
        </p:spPr>
        <p:txBody>
          <a:bodyPr wrap="square">
            <a:spAutoFit/>
          </a:bodyPr>
          <a:lstStyle/>
          <a:p>
            <a:r>
              <a:rPr lang="en-US" b="1" dirty="0" smtClean="0">
                <a:solidFill>
                  <a:schemeClr val="bg1"/>
                </a:solidFill>
              </a:rPr>
              <a:t>DENV </a:t>
            </a:r>
            <a:r>
              <a:rPr lang="en-US" b="1" dirty="0">
                <a:solidFill>
                  <a:schemeClr val="bg1"/>
                </a:solidFill>
              </a:rPr>
              <a:t>(+)</a:t>
            </a:r>
            <a:r>
              <a:rPr lang="en-US" b="1" dirty="0" err="1">
                <a:solidFill>
                  <a:schemeClr val="bg1"/>
                </a:solidFill>
              </a:rPr>
              <a:t>ssRNA</a:t>
            </a:r>
            <a:r>
              <a:rPr lang="en-US" b="1" dirty="0">
                <a:solidFill>
                  <a:schemeClr val="bg1"/>
                </a:solidFill>
              </a:rPr>
              <a:t> </a:t>
            </a:r>
            <a:r>
              <a:rPr lang="en-US" b="1" dirty="0" smtClean="0">
                <a:solidFill>
                  <a:schemeClr val="bg1"/>
                </a:solidFill>
              </a:rPr>
              <a:t>genome</a:t>
            </a:r>
          </a:p>
        </p:txBody>
      </p:sp>
      <p:sp>
        <p:nvSpPr>
          <p:cNvPr id="3" name="TextBox 2"/>
          <p:cNvSpPr txBox="1"/>
          <p:nvPr/>
        </p:nvSpPr>
        <p:spPr>
          <a:xfrm>
            <a:off x="134470" y="6420663"/>
            <a:ext cx="2682923" cy="369332"/>
          </a:xfrm>
          <a:prstGeom prst="rect">
            <a:avLst/>
          </a:prstGeom>
          <a:noFill/>
        </p:spPr>
        <p:txBody>
          <a:bodyPr wrap="square" rtlCol="0">
            <a:spAutoFit/>
          </a:bodyPr>
          <a:lstStyle/>
          <a:p>
            <a:r>
              <a:rPr lang="en-US" dirty="0" smtClean="0"/>
              <a:t>Slide Credit: Dr. </a:t>
            </a:r>
            <a:r>
              <a:rPr lang="en-US" dirty="0" err="1" smtClean="0"/>
              <a:t>Aguda</a:t>
            </a:r>
            <a:endParaRPr lang="en-US" dirty="0"/>
          </a:p>
        </p:txBody>
      </p:sp>
    </p:spTree>
    <p:extLst>
      <p:ext uri="{BB962C8B-B14F-4D97-AF65-F5344CB8AC3E}">
        <p14:creationId xmlns:p14="http://schemas.microsoft.com/office/powerpoint/2010/main" val="40920847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400" y="917078"/>
            <a:ext cx="6896100" cy="49548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TextBox 3"/>
          <p:cNvSpPr txBox="1"/>
          <p:nvPr/>
        </p:nvSpPr>
        <p:spPr>
          <a:xfrm>
            <a:off x="3052246" y="448352"/>
            <a:ext cx="2831124" cy="369332"/>
          </a:xfrm>
          <a:prstGeom prst="rect">
            <a:avLst/>
          </a:prstGeom>
          <a:solidFill>
            <a:srgbClr val="000000"/>
          </a:solidFill>
        </p:spPr>
        <p:txBody>
          <a:bodyPr wrap="none" rtlCol="0">
            <a:spAutoFit/>
          </a:bodyPr>
          <a:lstStyle/>
          <a:p>
            <a:pPr defTabSz="457200"/>
            <a:r>
              <a:rPr lang="en-US" b="1" dirty="0">
                <a:solidFill>
                  <a:srgbClr val="FFFFFF"/>
                </a:solidFill>
              </a:rPr>
              <a:t>DENV Infecting a (Host) Cell</a:t>
            </a:r>
            <a:endParaRPr lang="en-US" b="1" dirty="0">
              <a:solidFill>
                <a:srgbClr val="FFFFFF"/>
              </a:solidFill>
            </a:endParaRPr>
          </a:p>
        </p:txBody>
      </p:sp>
      <p:sp>
        <p:nvSpPr>
          <p:cNvPr id="5" name="Rectangle 4"/>
          <p:cNvSpPr/>
          <p:nvPr/>
        </p:nvSpPr>
        <p:spPr>
          <a:xfrm>
            <a:off x="1210733" y="6066868"/>
            <a:ext cx="6896100" cy="523220"/>
          </a:xfrm>
          <a:prstGeom prst="rect">
            <a:avLst/>
          </a:prstGeom>
        </p:spPr>
        <p:txBody>
          <a:bodyPr wrap="square">
            <a:spAutoFit/>
          </a:bodyPr>
          <a:lstStyle/>
          <a:p>
            <a:pPr defTabSz="457200"/>
            <a:r>
              <a:rPr lang="en-US" sz="1400" u="sng" dirty="0">
                <a:solidFill>
                  <a:prstClr val="black"/>
                </a:solidFill>
                <a:hlinkClick r:id="rId4"/>
              </a:rPr>
              <a:t>Molecular Insight into Dengue Virus Pathogenesis and Its Implications for Disease Control.</a:t>
            </a:r>
          </a:p>
          <a:p>
            <a:pPr defTabSz="457200"/>
            <a:r>
              <a:rPr lang="en-US" sz="1400" dirty="0">
                <a:solidFill>
                  <a:prstClr val="black"/>
                </a:solidFill>
              </a:rPr>
              <a:t>Diamond MS, Pierson </a:t>
            </a:r>
            <a:r>
              <a:rPr lang="en-US" sz="1400" dirty="0">
                <a:solidFill>
                  <a:prstClr val="black"/>
                </a:solidFill>
              </a:rPr>
              <a:t>TC. Cell</a:t>
            </a:r>
            <a:r>
              <a:rPr lang="en-US" sz="1400" dirty="0">
                <a:solidFill>
                  <a:prstClr val="black"/>
                </a:solidFill>
              </a:rPr>
              <a:t>. 2015 Jul 30;162(3):488-92. </a:t>
            </a:r>
          </a:p>
        </p:txBody>
      </p:sp>
      <p:sp>
        <p:nvSpPr>
          <p:cNvPr id="6" name="TextBox 5"/>
          <p:cNvSpPr txBox="1"/>
          <p:nvPr/>
        </p:nvSpPr>
        <p:spPr>
          <a:xfrm>
            <a:off x="6884893" y="6488668"/>
            <a:ext cx="2682923" cy="369332"/>
          </a:xfrm>
          <a:prstGeom prst="rect">
            <a:avLst/>
          </a:prstGeom>
          <a:noFill/>
        </p:spPr>
        <p:txBody>
          <a:bodyPr wrap="square" rtlCol="0">
            <a:spAutoFit/>
          </a:bodyPr>
          <a:lstStyle/>
          <a:p>
            <a:r>
              <a:rPr lang="en-US" dirty="0" smtClean="0"/>
              <a:t>Slide Credit: Dr. </a:t>
            </a:r>
            <a:r>
              <a:rPr lang="en-US" dirty="0" err="1" smtClean="0"/>
              <a:t>Aguda</a:t>
            </a:r>
            <a:endParaRPr lang="en-US" dirty="0"/>
          </a:p>
        </p:txBody>
      </p:sp>
    </p:spTree>
    <p:extLst>
      <p:ext uri="{BB962C8B-B14F-4D97-AF65-F5344CB8AC3E}">
        <p14:creationId xmlns:p14="http://schemas.microsoft.com/office/powerpoint/2010/main" val="74673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_dengue_1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934" y="1610076"/>
            <a:ext cx="7031510" cy="2527300"/>
          </a:xfrm>
          <a:prstGeom prst="rect">
            <a:avLst/>
          </a:prstGeom>
          <a:ln>
            <a:solidFill>
              <a:schemeClr val="tx1">
                <a:lumMod val="50000"/>
                <a:lumOff val="50000"/>
              </a:schemeClr>
            </a:solidFill>
          </a:ln>
        </p:spPr>
      </p:pic>
      <p:sp>
        <p:nvSpPr>
          <p:cNvPr id="4" name="Rectangle 3"/>
          <p:cNvSpPr/>
          <p:nvPr/>
        </p:nvSpPr>
        <p:spPr>
          <a:xfrm>
            <a:off x="884766" y="4345444"/>
            <a:ext cx="7467600" cy="1969770"/>
          </a:xfrm>
          <a:prstGeom prst="rect">
            <a:avLst/>
          </a:prstGeom>
        </p:spPr>
        <p:txBody>
          <a:bodyPr wrap="square">
            <a:spAutoFit/>
          </a:bodyPr>
          <a:lstStyle/>
          <a:p>
            <a:pPr algn="just" defTabSz="457200"/>
            <a:r>
              <a:rPr lang="en-US" sz="1400" b="1" dirty="0">
                <a:solidFill>
                  <a:prstClr val="black"/>
                </a:solidFill>
              </a:rPr>
              <a:t>Antibody (</a:t>
            </a:r>
            <a:r>
              <a:rPr lang="en-US" sz="1400" b="1" dirty="0" err="1">
                <a:solidFill>
                  <a:prstClr val="black"/>
                </a:solidFill>
              </a:rPr>
              <a:t>Ab</a:t>
            </a:r>
            <a:r>
              <a:rPr lang="en-US" sz="1400" b="1" dirty="0">
                <a:solidFill>
                  <a:prstClr val="black"/>
                </a:solidFill>
              </a:rPr>
              <a:t>)-dependent </a:t>
            </a:r>
            <a:r>
              <a:rPr lang="en-US" sz="1400" b="1" dirty="0">
                <a:solidFill>
                  <a:prstClr val="black"/>
                </a:solidFill>
              </a:rPr>
              <a:t>enhancement (ADE) </a:t>
            </a:r>
            <a:r>
              <a:rPr lang="en-US" sz="1400" dirty="0">
                <a:solidFill>
                  <a:prstClr val="black"/>
                </a:solidFill>
              </a:rPr>
              <a:t>of infection occurs when preexisting antibodies present in the body from a primary (first) dengue virus (DENV) infection bind to an infecting DENV particle during a subsequent infection with a different dengue serotype. The antibodies from the primary infection cannot neutralize the virus. Instead, the </a:t>
            </a:r>
            <a:r>
              <a:rPr lang="en-US" sz="1400" dirty="0" err="1">
                <a:solidFill>
                  <a:prstClr val="black"/>
                </a:solidFill>
              </a:rPr>
              <a:t>Ab</a:t>
            </a:r>
            <a:r>
              <a:rPr lang="en-US" sz="1400" dirty="0">
                <a:solidFill>
                  <a:prstClr val="black"/>
                </a:solidFill>
              </a:rPr>
              <a:t>–virus complex attaches to receptors called </a:t>
            </a:r>
            <a:r>
              <a:rPr lang="en-US" sz="1400" dirty="0" err="1">
                <a:solidFill>
                  <a:prstClr val="black"/>
                </a:solidFill>
              </a:rPr>
              <a:t>Fcγ</a:t>
            </a:r>
            <a:r>
              <a:rPr lang="en-US" sz="1400" dirty="0">
                <a:solidFill>
                  <a:prstClr val="black"/>
                </a:solidFill>
              </a:rPr>
              <a:t> receptors (</a:t>
            </a:r>
            <a:r>
              <a:rPr lang="en-US" sz="1400" dirty="0" err="1">
                <a:solidFill>
                  <a:prstClr val="black"/>
                </a:solidFill>
              </a:rPr>
              <a:t>FcγR</a:t>
            </a:r>
            <a:r>
              <a:rPr lang="en-US" sz="1400" dirty="0">
                <a:solidFill>
                  <a:prstClr val="black"/>
                </a:solidFill>
              </a:rPr>
              <a:t>) on circulating monocytes. The antibodies help the virus infect monocytes more efficiently. The outcome is an increase in the overall replication of the virus and a higher risk of severe dengue.</a:t>
            </a:r>
          </a:p>
          <a:p>
            <a:pPr defTabSz="457200"/>
            <a:r>
              <a:rPr lang="en-US" sz="1200" b="1" dirty="0">
                <a:solidFill>
                  <a:prstClr val="black"/>
                </a:solidFill>
              </a:rPr>
              <a:t>© 2007 Nature Publishing Group Whitehead, S. S. et al. Prospects for a dengue virus vaccine. Nature Reviews Microbiology 5, 518–528 (2007). </a:t>
            </a:r>
            <a:endParaRPr lang="en-US" sz="1200" dirty="0">
              <a:solidFill>
                <a:prstClr val="black"/>
              </a:solidFill>
            </a:endParaRPr>
          </a:p>
        </p:txBody>
      </p:sp>
      <p:sp>
        <p:nvSpPr>
          <p:cNvPr id="5" name="TextBox 4"/>
          <p:cNvSpPr txBox="1"/>
          <p:nvPr/>
        </p:nvSpPr>
        <p:spPr>
          <a:xfrm>
            <a:off x="2688155" y="599725"/>
            <a:ext cx="3523621" cy="461665"/>
          </a:xfrm>
          <a:prstGeom prst="rect">
            <a:avLst/>
          </a:prstGeom>
          <a:solidFill>
            <a:srgbClr val="800000"/>
          </a:solidFill>
        </p:spPr>
        <p:txBody>
          <a:bodyPr wrap="none" rtlCol="0">
            <a:spAutoFit/>
          </a:bodyPr>
          <a:lstStyle/>
          <a:p>
            <a:pPr defTabSz="457200"/>
            <a:r>
              <a:rPr lang="en-US" sz="2400" b="1" dirty="0">
                <a:solidFill>
                  <a:prstClr val="white"/>
                </a:solidFill>
              </a:rPr>
              <a:t>2</a:t>
            </a:r>
            <a:r>
              <a:rPr lang="en-US" sz="2400" b="1" dirty="0">
                <a:solidFill>
                  <a:prstClr val="white"/>
                </a:solidFill>
              </a:rPr>
              <a:t>.  Severe Dengue Disease </a:t>
            </a:r>
            <a:endParaRPr lang="en-US" sz="2400" b="1" dirty="0">
              <a:solidFill>
                <a:prstClr val="white"/>
              </a:solidFill>
            </a:endParaRPr>
          </a:p>
        </p:txBody>
      </p:sp>
      <p:sp>
        <p:nvSpPr>
          <p:cNvPr id="2" name="TextBox 1"/>
          <p:cNvSpPr txBox="1"/>
          <p:nvPr/>
        </p:nvSpPr>
        <p:spPr>
          <a:xfrm>
            <a:off x="4032413" y="1694742"/>
            <a:ext cx="3786413" cy="338554"/>
          </a:xfrm>
          <a:prstGeom prst="rect">
            <a:avLst/>
          </a:prstGeom>
          <a:solidFill>
            <a:srgbClr val="000000"/>
          </a:solidFill>
        </p:spPr>
        <p:txBody>
          <a:bodyPr wrap="none" rtlCol="0">
            <a:spAutoFit/>
          </a:bodyPr>
          <a:lstStyle/>
          <a:p>
            <a:pPr defTabSz="457200"/>
            <a:r>
              <a:rPr lang="en-US" sz="1600" b="1" dirty="0">
                <a:solidFill>
                  <a:srgbClr val="FFFFFF"/>
                </a:solidFill>
              </a:rPr>
              <a:t>Antibody-Dependent Enhancement  (ADE)</a:t>
            </a:r>
            <a:endParaRPr lang="en-US" sz="1600" b="1" dirty="0">
              <a:solidFill>
                <a:srgbClr val="FFFFFF"/>
              </a:solidFill>
            </a:endParaRPr>
          </a:p>
        </p:txBody>
      </p:sp>
      <p:sp>
        <p:nvSpPr>
          <p:cNvPr id="6" name="TextBox 5"/>
          <p:cNvSpPr txBox="1"/>
          <p:nvPr/>
        </p:nvSpPr>
        <p:spPr>
          <a:xfrm>
            <a:off x="6884893" y="6488668"/>
            <a:ext cx="2682923" cy="369332"/>
          </a:xfrm>
          <a:prstGeom prst="rect">
            <a:avLst/>
          </a:prstGeom>
          <a:noFill/>
        </p:spPr>
        <p:txBody>
          <a:bodyPr wrap="square" rtlCol="0">
            <a:spAutoFit/>
          </a:bodyPr>
          <a:lstStyle/>
          <a:p>
            <a:r>
              <a:rPr lang="en-US" dirty="0" smtClean="0"/>
              <a:t>Slide Credit: Dr. </a:t>
            </a:r>
            <a:r>
              <a:rPr lang="en-US" dirty="0" err="1" smtClean="0"/>
              <a:t>Aguda</a:t>
            </a:r>
            <a:endParaRPr lang="en-US" dirty="0"/>
          </a:p>
        </p:txBody>
      </p:sp>
    </p:spTree>
    <p:extLst>
      <p:ext uri="{BB962C8B-B14F-4D97-AF65-F5344CB8AC3E}">
        <p14:creationId xmlns:p14="http://schemas.microsoft.com/office/powerpoint/2010/main" val="72167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056BE-6382-47D3-A81B-D50B88C4EBB6}" type="slidenum">
              <a:rPr lang="en-US" altLang="en-US" smtClean="0"/>
              <a:pPr/>
              <a:t>9</a:t>
            </a:fld>
            <a:endParaRPr lang="en-US" altLang="en-US"/>
          </a:p>
        </p:txBody>
      </p:sp>
      <p:pic>
        <p:nvPicPr>
          <p:cNvPr id="60418" name="Picture 2" descr="http://www.austincc.edu/apreview/NursingPics/ImmunoPics/Pictur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27" y="364436"/>
            <a:ext cx="8050346" cy="60478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6777" y="6477000"/>
            <a:ext cx="4572000" cy="246221"/>
          </a:xfrm>
          <a:prstGeom prst="rect">
            <a:avLst/>
          </a:prstGeom>
        </p:spPr>
        <p:txBody>
          <a:bodyPr>
            <a:spAutoFit/>
          </a:bodyPr>
          <a:lstStyle/>
          <a:p>
            <a:r>
              <a:rPr lang="en-US" sz="1000" dirty="0" smtClean="0"/>
              <a:t>http://www.austincc.edu/apreview/PhysText/Immuno.html</a:t>
            </a:r>
            <a:endParaRPr lang="en-US" sz="1000" dirty="0"/>
          </a:p>
        </p:txBody>
      </p:sp>
    </p:spTree>
    <p:extLst>
      <p:ext uri="{BB962C8B-B14F-4D97-AF65-F5344CB8AC3E}">
        <p14:creationId xmlns:p14="http://schemas.microsoft.com/office/powerpoint/2010/main" val="33493049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tura">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tura">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2027</Words>
  <Application>Microsoft Office PowerPoint</Application>
  <PresentationFormat>On-screen Show (4:3)</PresentationFormat>
  <Paragraphs>411</Paragraphs>
  <Slides>29</Slides>
  <Notes>6</Notes>
  <HiddenSlides>5</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Andalus</vt:lpstr>
      <vt:lpstr>Arial</vt:lpstr>
      <vt:lpstr>Calibri</vt:lpstr>
      <vt:lpstr>Cambria</vt:lpstr>
      <vt:lpstr>Futura Bk</vt:lpstr>
      <vt:lpstr>Futura Hv</vt:lpstr>
      <vt:lpstr>Futura Lt</vt:lpstr>
      <vt:lpstr>Georgia</vt:lpstr>
      <vt:lpstr>IPAMincho</vt:lpstr>
      <vt:lpstr>Wingdings</vt:lpstr>
      <vt:lpstr>1_Office Theme</vt:lpstr>
      <vt:lpstr>2_Office Theme</vt:lpstr>
      <vt:lpstr>Office Theme</vt:lpstr>
      <vt:lpstr>PowerPoint Presentation</vt:lpstr>
      <vt:lpstr>PowerPoint Presentation</vt:lpstr>
      <vt:lpstr>PowerPoint Presentation</vt:lpstr>
      <vt:lpstr>PowerPoint Presentation</vt:lpstr>
      <vt:lpstr>Pathology of DF/DHF/DSS</vt:lpstr>
      <vt:lpstr>PowerPoint Presentation</vt:lpstr>
      <vt:lpstr>PowerPoint Presentation</vt:lpstr>
      <vt:lpstr>PowerPoint Presentation</vt:lpstr>
      <vt:lpstr>PowerPoint Presentation</vt:lpstr>
      <vt:lpstr>DF, 1° infection   Pathogenesis</vt:lpstr>
      <vt:lpstr>DF, 1° infection   Pathogenesis</vt:lpstr>
      <vt:lpstr>Open questions on Dengue</vt:lpstr>
      <vt:lpstr>The role of antibody-dependent enhancement (ADE)</vt:lpstr>
      <vt:lpstr>ADE Mechanism…</vt:lpstr>
      <vt:lpstr>ADE Mechanism…</vt:lpstr>
      <vt:lpstr>DENV Epitopes</vt:lpstr>
      <vt:lpstr>DENV epitopes</vt:lpstr>
      <vt:lpstr>Dengue Infection Timeline</vt:lpstr>
      <vt:lpstr>Immunoglobulin properties</vt:lpstr>
      <vt:lpstr>PowerPoint Presentation</vt:lpstr>
      <vt:lpstr>PowerPoint Presentation</vt:lpstr>
      <vt:lpstr>Integrated pathogenesis</vt:lpstr>
      <vt:lpstr>What to do next</vt:lpstr>
      <vt:lpstr>Thank you!</vt:lpstr>
      <vt:lpstr>Viral factors</vt:lpstr>
      <vt:lpstr>Host Factors</vt:lpstr>
      <vt:lpstr>Role of Cytokines and Complement</vt:lpstr>
      <vt:lpstr>NS1 (non-structural protein 1)</vt:lpstr>
      <vt:lpstr>NS1 (non-structural protein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Nikolaev Strechovski</dc:creator>
  <cp:lastModifiedBy>Nikolaev Strechovski</cp:lastModifiedBy>
  <cp:revision>51</cp:revision>
  <dcterms:created xsi:type="dcterms:W3CDTF">2015-12-21T07:08:35Z</dcterms:created>
  <dcterms:modified xsi:type="dcterms:W3CDTF">2015-12-21T23:58:47Z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